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900" r:id="rId1"/>
  </p:sldMasterIdLst>
  <p:notesMasterIdLst>
    <p:notesMasterId r:id="rId59"/>
  </p:notesMasterIdLst>
  <p:sldIdLst>
    <p:sldId id="1455" r:id="rId2"/>
    <p:sldId id="1456" r:id="rId3"/>
    <p:sldId id="2247" r:id="rId4"/>
    <p:sldId id="2246" r:id="rId5"/>
    <p:sldId id="2323" r:id="rId6"/>
    <p:sldId id="2248" r:id="rId7"/>
    <p:sldId id="2249" r:id="rId8"/>
    <p:sldId id="2252" r:id="rId9"/>
    <p:sldId id="2270" r:id="rId10"/>
    <p:sldId id="2271" r:id="rId11"/>
    <p:sldId id="2272" r:id="rId12"/>
    <p:sldId id="2303" r:id="rId13"/>
    <p:sldId id="2279" r:id="rId14"/>
    <p:sldId id="2278" r:id="rId15"/>
    <p:sldId id="2277" r:id="rId16"/>
    <p:sldId id="2280" r:id="rId17"/>
    <p:sldId id="2304" r:id="rId18"/>
    <p:sldId id="2305" r:id="rId19"/>
    <p:sldId id="2306" r:id="rId20"/>
    <p:sldId id="2307" r:id="rId21"/>
    <p:sldId id="2282" r:id="rId22"/>
    <p:sldId id="2308" r:id="rId23"/>
    <p:sldId id="2322" r:id="rId24"/>
    <p:sldId id="2309" r:id="rId25"/>
    <p:sldId id="2310" r:id="rId26"/>
    <p:sldId id="2311" r:id="rId27"/>
    <p:sldId id="2312" r:id="rId28"/>
    <p:sldId id="2313" r:id="rId29"/>
    <p:sldId id="2314" r:id="rId30"/>
    <p:sldId id="2283" r:id="rId31"/>
    <p:sldId id="2315" r:id="rId32"/>
    <p:sldId id="2316" r:id="rId33"/>
    <p:sldId id="2317" r:id="rId34"/>
    <p:sldId id="2318" r:id="rId35"/>
    <p:sldId id="2319" r:id="rId36"/>
    <p:sldId id="2284" r:id="rId37"/>
    <p:sldId id="2320" r:id="rId38"/>
    <p:sldId id="2321" r:id="rId39"/>
    <p:sldId id="2285" r:id="rId40"/>
    <p:sldId id="2286" r:id="rId41"/>
    <p:sldId id="2287" r:id="rId42"/>
    <p:sldId id="2288" r:id="rId43"/>
    <p:sldId id="2324" r:id="rId44"/>
    <p:sldId id="2289" r:id="rId45"/>
    <p:sldId id="2290" r:id="rId46"/>
    <p:sldId id="2291" r:id="rId47"/>
    <p:sldId id="2292" r:id="rId48"/>
    <p:sldId id="2293" r:id="rId49"/>
    <p:sldId id="2294" r:id="rId50"/>
    <p:sldId id="2295" r:id="rId51"/>
    <p:sldId id="2296" r:id="rId52"/>
    <p:sldId id="2297" r:id="rId53"/>
    <p:sldId id="2298" r:id="rId54"/>
    <p:sldId id="1871" r:id="rId55"/>
    <p:sldId id="1872" r:id="rId56"/>
    <p:sldId id="1873" r:id="rId57"/>
    <p:sldId id="1874"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28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9467" autoAdjust="0"/>
  </p:normalViewPr>
  <p:slideViewPr>
    <p:cSldViewPr>
      <p:cViewPr varScale="1">
        <p:scale>
          <a:sx n="115" d="100"/>
          <a:sy n="115" d="100"/>
        </p:scale>
        <p:origin x="1530" y="114"/>
      </p:cViewPr>
      <p:guideLst>
        <p:guide orient="horz" pos="2188"/>
        <p:guide pos="2852"/>
      </p:guideLst>
    </p:cSldViewPr>
  </p:slideViewPr>
  <p:outlineViewPr>
    <p:cViewPr>
      <p:scale>
        <a:sx n="33" d="100"/>
        <a:sy n="33" d="100"/>
      </p:scale>
      <p:origin x="18" y="74958"/>
    </p:cViewPr>
  </p:outlin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10/18/2021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761964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22534302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8274421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2660519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9606713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1236111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effectLst/>
                <a:latin typeface="+mn-lt"/>
                <a:ea typeface="+mn-ea"/>
                <a:cs typeface="+mn-cs"/>
              </a:rPr>
              <a:t>احکام فردی باصبغه سازمانی</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31038089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1703557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16536729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399033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556207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1662106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7450822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30365675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10164001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41479204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38809368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5550081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23842708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34441119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8143205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376869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30365675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36642498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37631300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39918979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35650360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33950587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21322453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24275209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1242546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38</a:t>
            </a:fld>
            <a:endParaRPr lang="en-US" dirty="0"/>
          </a:p>
        </p:txBody>
      </p:sp>
    </p:spTree>
    <p:extLst>
      <p:ext uri="{BB962C8B-B14F-4D97-AF65-F5344CB8AC3E}">
        <p14:creationId xmlns:p14="http://schemas.microsoft.com/office/powerpoint/2010/main" val="15088402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39</a:t>
            </a:fld>
            <a:endParaRPr lang="en-US" dirty="0"/>
          </a:p>
        </p:txBody>
      </p:sp>
    </p:spTree>
    <p:extLst>
      <p:ext uri="{BB962C8B-B14F-4D97-AF65-F5344CB8AC3E}">
        <p14:creationId xmlns:p14="http://schemas.microsoft.com/office/powerpoint/2010/main" val="1427130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23040893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40</a:t>
            </a:fld>
            <a:endParaRPr lang="en-US" dirty="0"/>
          </a:p>
        </p:txBody>
      </p:sp>
    </p:spTree>
    <p:extLst>
      <p:ext uri="{BB962C8B-B14F-4D97-AF65-F5344CB8AC3E}">
        <p14:creationId xmlns:p14="http://schemas.microsoft.com/office/powerpoint/2010/main" val="27565237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41</a:t>
            </a:fld>
            <a:endParaRPr lang="en-US" dirty="0"/>
          </a:p>
        </p:txBody>
      </p:sp>
    </p:spTree>
    <p:extLst>
      <p:ext uri="{BB962C8B-B14F-4D97-AF65-F5344CB8AC3E}">
        <p14:creationId xmlns:p14="http://schemas.microsoft.com/office/powerpoint/2010/main" val="34939703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42</a:t>
            </a:fld>
            <a:endParaRPr lang="en-US" dirty="0"/>
          </a:p>
        </p:txBody>
      </p:sp>
    </p:spTree>
    <p:extLst>
      <p:ext uri="{BB962C8B-B14F-4D97-AF65-F5344CB8AC3E}">
        <p14:creationId xmlns:p14="http://schemas.microsoft.com/office/powerpoint/2010/main" val="26536985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43</a:t>
            </a:fld>
            <a:endParaRPr lang="en-US" dirty="0"/>
          </a:p>
        </p:txBody>
      </p:sp>
    </p:spTree>
    <p:extLst>
      <p:ext uri="{BB962C8B-B14F-4D97-AF65-F5344CB8AC3E}">
        <p14:creationId xmlns:p14="http://schemas.microsoft.com/office/powerpoint/2010/main" val="40399850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44</a:t>
            </a:fld>
            <a:endParaRPr lang="en-US" dirty="0"/>
          </a:p>
        </p:txBody>
      </p:sp>
    </p:spTree>
    <p:extLst>
      <p:ext uri="{BB962C8B-B14F-4D97-AF65-F5344CB8AC3E}">
        <p14:creationId xmlns:p14="http://schemas.microsoft.com/office/powerpoint/2010/main" val="20647835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45</a:t>
            </a:fld>
            <a:endParaRPr lang="en-US" dirty="0"/>
          </a:p>
        </p:txBody>
      </p:sp>
    </p:spTree>
    <p:extLst>
      <p:ext uri="{BB962C8B-B14F-4D97-AF65-F5344CB8AC3E}">
        <p14:creationId xmlns:p14="http://schemas.microsoft.com/office/powerpoint/2010/main" val="2461210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46</a:t>
            </a:fld>
            <a:endParaRPr lang="en-US" dirty="0"/>
          </a:p>
        </p:txBody>
      </p:sp>
    </p:spTree>
    <p:extLst>
      <p:ext uri="{BB962C8B-B14F-4D97-AF65-F5344CB8AC3E}">
        <p14:creationId xmlns:p14="http://schemas.microsoft.com/office/powerpoint/2010/main" val="36022946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47</a:t>
            </a:fld>
            <a:endParaRPr lang="en-US" dirty="0"/>
          </a:p>
        </p:txBody>
      </p:sp>
    </p:spTree>
    <p:extLst>
      <p:ext uri="{BB962C8B-B14F-4D97-AF65-F5344CB8AC3E}">
        <p14:creationId xmlns:p14="http://schemas.microsoft.com/office/powerpoint/2010/main" val="10982181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48</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49</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21408988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50</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51</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52</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53</a:t>
            </a:fld>
            <a:endParaRPr lang="en-US" dirty="0"/>
          </a:p>
        </p:txBody>
      </p:sp>
    </p:spTree>
    <p:extLst>
      <p:ext uri="{BB962C8B-B14F-4D97-AF65-F5344CB8AC3E}">
        <p14:creationId xmlns:p14="http://schemas.microsoft.com/office/powerpoint/2010/main" val="19812032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57</a:t>
            </a:fld>
            <a:endParaRPr lang="en-US" dirty="0"/>
          </a:p>
        </p:txBody>
      </p:sp>
    </p:spTree>
    <p:extLst>
      <p:ext uri="{BB962C8B-B14F-4D97-AF65-F5344CB8AC3E}">
        <p14:creationId xmlns:p14="http://schemas.microsoft.com/office/powerpoint/2010/main" val="3151172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3664249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24275209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3493970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7798843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504950" y="84056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184400"/>
            <a:ext cx="7335815"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س10) چنانچه برخى از اساتيد، به طور مداوم در كلاس درس حضور نداشته يا با تأخير مراجعه نمايند، دريافت حق التدريس به صورت كامل توسط اين اساتيد چه حكمى دارد؟                                                                         </a:t>
            </a:r>
            <a:r>
              <a:rPr lang="fa-IR"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fa-IR"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دريافت حق التدريس در برابر ساعاتى كه تدريس نشده است، جايز نيست.</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9847903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05" y="323655"/>
            <a:ext cx="8955995" cy="4558875"/>
          </a:xfrm>
        </p:spPr>
        <p:txBody>
          <a:bodyPr>
            <a:noAutofit/>
          </a:bodyPr>
          <a:lstStyle/>
          <a:p>
            <a:pPr marL="0" indent="0" algn="ctr">
              <a:lnSpc>
                <a:spcPct val="150000"/>
              </a:lnSpc>
              <a:buNone/>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4/7-زدن حاضری وخروج ازکلاس ویاترک کلاس بعدازدقایقی ماندن درکلاس</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س11)زمانی که استاد سر کلاس می‌آید تا درس را شروع کند، قبل از آن حضور و غیاب می­کند، حکم کسانی که حاضری رامی زنندولی ازکلاس خارج میشوندویادقایقی حضوردارندوبعدکلاس راترک می کنندچیست؟</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ج)قطعا کار خلافی است زیرابرخلاف مقررات </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مراکزآموزشی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ویادانشگاه است. وعلاوه این یک دروغ عملی است؛ حرام و گناه است</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س12)حكم شرعي غيبت دركلاس های برنامه های ابلاغی چيست ؟                                                                                                ج  ) تخلف از برنامه هاي ابلاغي سازمان جايز نيست و به اندازه غيبت در كلاس ها حقوق دريافتي نيز شرعاً اشكال پيدا مي كند.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93054557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Effect transition="in" filter="wipe(down)">
                                      <p:cBhvr>
                                        <p:cTn id="43" dur="580">
                                          <p:stCondLst>
                                            <p:cond delay="0"/>
                                          </p:stCondLst>
                                        </p:cTn>
                                        <p:tgtEl>
                                          <p:spTgt spid="3">
                                            <p:txEl>
                                              <p:pRg st="3" end="3"/>
                                            </p:txEl>
                                          </p:spTgt>
                                        </p:tgtEl>
                                      </p:cBhvr>
                                    </p:animEffect>
                                    <p:anim calcmode="lin" valueType="num">
                                      <p:cBhvr>
                                        <p:cTn id="44"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3" end="3"/>
                                            </p:txEl>
                                          </p:spTgt>
                                        </p:tgtEl>
                                      </p:cBhvr>
                                      <p:to x="100000" y="60000"/>
                                    </p:animScale>
                                    <p:animScale>
                                      <p:cBhvr>
                                        <p:cTn id="50" dur="166" decel="50000">
                                          <p:stCondLst>
                                            <p:cond delay="676"/>
                                          </p:stCondLst>
                                        </p:cTn>
                                        <p:tgtEl>
                                          <p:spTgt spid="3">
                                            <p:txEl>
                                              <p:pRg st="3" end="3"/>
                                            </p:txEl>
                                          </p:spTgt>
                                        </p:tgtEl>
                                      </p:cBhvr>
                                      <p:to x="100000" y="100000"/>
                                    </p:animScale>
                                    <p:animScale>
                                      <p:cBhvr>
                                        <p:cTn id="51" dur="26">
                                          <p:stCondLst>
                                            <p:cond delay="1312"/>
                                          </p:stCondLst>
                                        </p:cTn>
                                        <p:tgtEl>
                                          <p:spTgt spid="3">
                                            <p:txEl>
                                              <p:pRg st="3" end="3"/>
                                            </p:txEl>
                                          </p:spTgt>
                                        </p:tgtEl>
                                      </p:cBhvr>
                                      <p:to x="100000" y="80000"/>
                                    </p:animScale>
                                    <p:animScale>
                                      <p:cBhvr>
                                        <p:cTn id="52" dur="166" decel="50000">
                                          <p:stCondLst>
                                            <p:cond delay="1338"/>
                                          </p:stCondLst>
                                        </p:cTn>
                                        <p:tgtEl>
                                          <p:spTgt spid="3">
                                            <p:txEl>
                                              <p:pRg st="3" end="3"/>
                                            </p:txEl>
                                          </p:spTgt>
                                        </p:tgtEl>
                                      </p:cBhvr>
                                      <p:to x="100000" y="100000"/>
                                    </p:animScale>
                                    <p:animScale>
                                      <p:cBhvr>
                                        <p:cTn id="53" dur="26">
                                          <p:stCondLst>
                                            <p:cond delay="1642"/>
                                          </p:stCondLst>
                                        </p:cTn>
                                        <p:tgtEl>
                                          <p:spTgt spid="3">
                                            <p:txEl>
                                              <p:pRg st="3" end="3"/>
                                            </p:txEl>
                                          </p:spTgt>
                                        </p:tgtEl>
                                      </p:cBhvr>
                                      <p:to x="100000" y="90000"/>
                                    </p:animScale>
                                    <p:animScale>
                                      <p:cBhvr>
                                        <p:cTn id="54" dur="166" decel="50000">
                                          <p:stCondLst>
                                            <p:cond delay="1668"/>
                                          </p:stCondLst>
                                        </p:cTn>
                                        <p:tgtEl>
                                          <p:spTgt spid="3">
                                            <p:txEl>
                                              <p:pRg st="3" end="3"/>
                                            </p:txEl>
                                          </p:spTgt>
                                        </p:tgtEl>
                                      </p:cBhvr>
                                      <p:to x="100000" y="100000"/>
                                    </p:animScale>
                                    <p:animScale>
                                      <p:cBhvr>
                                        <p:cTn id="55" dur="26">
                                          <p:stCondLst>
                                            <p:cond delay="1808"/>
                                          </p:stCondLst>
                                        </p:cTn>
                                        <p:tgtEl>
                                          <p:spTgt spid="3">
                                            <p:txEl>
                                              <p:pRg st="3" end="3"/>
                                            </p:txEl>
                                          </p:spTgt>
                                        </p:tgtEl>
                                      </p:cBhvr>
                                      <p:to x="100000" y="95000"/>
                                    </p:animScale>
                                    <p:animScale>
                                      <p:cBhvr>
                                        <p:cTn id="56"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569" y="323655"/>
            <a:ext cx="8100901" cy="4558875"/>
          </a:xfrm>
        </p:spPr>
        <p:txBody>
          <a:bodyPr>
            <a:noAutofit/>
          </a:bodyPr>
          <a:lstStyle/>
          <a:p>
            <a:pPr marL="0" indent="0" algn="ctr">
              <a:lnSpc>
                <a:spcPct val="150000"/>
              </a:lnSpc>
              <a:buNone/>
            </a:pP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5/7-پرداختن به دیگراموربجای شرکت دربرنامه های آموزشی ابلاغی</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 13) خارج شدن از همايش‌ها، گردهمايي‌ها، كلاس‌هاي آموزشي، برنامه‌هاي سازماني براي افرادي كه مأمور شده‌اند به امر فوق و پرداختن به ديگر امور سازماني چه شخصي و چه سازماني و درك نكردن تمام اهداف برنامه با توجيه به اينكه ما وارد هستيم چه حكمي دارد؟                                                                                                                          ج) جايز نيست، بلكه اگر موجب اتلاف وقت و بيت‌المال گردد حرام خواهد بود. </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60834425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611560" y="188640"/>
            <a:ext cx="7785865" cy="6186309"/>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س14)آيا مي توانيم به جاي شركت در بعضي از كلاس ها، در همان يگان به كار ديگر بپردازيم؟ (به جاي كلاس عقيدتي، امور اداري را انجام دهيم؟)                                                                                                                    ج)درصورتي‌كه كلاسها جز برنامه‌هاي مصوب و رسمي‌سازماني بوده و ابلاغ‌شده باشد، شامل كليه كاركنان مي شود و افراد وظيفه دارند در كلاس شركت نمايند و پرداختن به امور ديگر غير از برنامه ابلاغي بدون هماهنگي و مجوز جايز نيست</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س15)حكم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شرعي عدم حضور كاركنان در برنامه هاي عقيدتي به بهانه كار اداري چيست ؟                                    </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ج)فراگيري آموزش هاي معارف و احكام اسلامي مطابق برنامه آموزشي بر همه افراد لازم و تخلف از آن جايز نيست.</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950559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46575" y="683695"/>
            <a:ext cx="7830870" cy="590931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6/7-صرف وقت درس وکلاس برای اقدامات فرهنگی                                                                                         </a:t>
            </a: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س16)آيا دانشجوياني كه از طريق بورسيه سازماني اشتغال به تحصيل دارند، مي توانند ازبرنامه هاي درسي و وقت كلاس خود صرف فعاليت هاي فرهنگي و اجتماعي در دانشگاه نمايند؟ خصوصا اگر موجب افت تحصيلي شود؟                                                                                                                   ج)دانشجو تا وقتي كه از مزاياي مخصوص دانشجوئي استفاده مي كند بايد از برنامه هاي درسي مخصوص دانشجويان متابعت كند والّا استفاده از آن مزايا از قبيل شهريه و كمك هزينه و غيره براي او جايز نيست.</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73578990"/>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233645"/>
            <a:ext cx="7740860" cy="625569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7/7-خوابیدن سرکلاس ویا سردرگوشی داشتن و توجه نداشتن به سخنرانی ها ومطالب اساتید                      </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س17)در كلاسها سخنرانيها و برنامه هايي كه به موجب ابلاغ سازمان حضور در آن الزامي است برخي از افراد به مطالعه يا استفاده از تلفن همراه رو مي آورند از لحاظ شرعي و قانوني چه حكمي دارد؟                                                            </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ج)بايد طبق آنچه ابلاغ شده است عمل شود و پرداختن به امور ديگر غير از برنامه ابلاغ شده بدون هماهنگي و مجوز جايز نيست و به همين مقداري كه حضور در برنامه ي ابلاغي نداشته، مديون و ضامن است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8076584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881590" y="413665"/>
            <a:ext cx="7875875" cy="6140142"/>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س18)گاهي اوقات مشاهده مي گردد در كلاس هاي سپاه از جمله برنامه هاي عقيدتي بعضي پايوران مي خوابند،باتوجه به اين كه جزء ساعت كاري بوده آيا لازم به تذكر مي باشد؟                                                                                 ج)تخلف از قوانين و مقررات و برنامه ها جايز نبوده و افراد هم موظف به رعايت ضوابط و قوانين هستند، كساني كه مسئول برگزاري اين كلاسها و ايجاد نظم در اين برنامه ها هستند بايد با افراد خاطي برخورد متناسب با شأن و منطبق باقانون انجام دهند ديگران نيز از باب امر به معروف و نهي از منكر با حفظ شرايط و رعايت مراتب بايد تذكر بدهند.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س19) خواندن قرآن در حال سخنراني سخنران چه حكمي دارد ؟                                                                             ج) كاركنان موظف به عمل برنامه‌هاي ابلاغي و شركت در آنان مي‌باشند و پرداختن به امور ديگر اگر مانع انجام وظيفه شود اشكال دارد.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754915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3200" dirty="0"/>
              <a:t>2) فحش دادن در فضای دوستانه مجازی با انگیزه شوخی، چنانچه موجب </a:t>
            </a:r>
            <a:r>
              <a:rPr lang="fa-IR" sz="3200" dirty="0" err="1"/>
              <a:t>ایذاء</a:t>
            </a:r>
            <a:r>
              <a:rPr lang="fa-IR" sz="3200" dirty="0"/>
              <a:t> و یا اشاعه فحشاء و یا </a:t>
            </a:r>
            <a:r>
              <a:rPr lang="fa-IR" sz="3200" dirty="0" err="1"/>
              <a:t>مفسده</a:t>
            </a:r>
            <a:r>
              <a:rPr lang="fa-IR" sz="3200" dirty="0"/>
              <a:t> قابل توجه دیگری شود جایز نیست</a:t>
            </a:r>
            <a:r>
              <a:rPr lang="en-US" sz="3200" dirty="0"/>
              <a:t>. </a:t>
            </a:r>
            <a:r>
              <a:rPr lang="fa-IR" sz="3200" dirty="0"/>
              <a:t>(</a:t>
            </a:r>
            <a:r>
              <a:rPr lang="en-US" sz="3200" dirty="0"/>
              <a:t> 865432 </a:t>
            </a:r>
            <a:r>
              <a:rPr lang="fa-IR" sz="3200" dirty="0"/>
              <a:t>همان</a:t>
            </a:r>
            <a:r>
              <a:rPr lang="en-US" sz="3200" dirty="0"/>
              <a:t>   </a:t>
            </a:r>
            <a:r>
              <a:rPr lang="fa-IR" sz="3200" dirty="0"/>
              <a:t>17/2/1397)</a:t>
            </a:r>
            <a:endParaRPr lang="en-US" sz="3200" dirty="0"/>
          </a:p>
          <a:p>
            <a:pPr algn="ctr" rtl="1">
              <a:lnSpc>
                <a:spcPct val="150000"/>
              </a:lnSpc>
              <a:defRPr/>
            </a:pPr>
            <a:endParaRPr lang="fa-IR" sz="3100" b="1" dirty="0">
              <a:ln w="10541" cmpd="sng">
                <a:solidFill>
                  <a:schemeClr val="accent1">
                    <a:shade val="88000"/>
                    <a:satMod val="110000"/>
                  </a:schemeClr>
                </a:solidFill>
                <a:prstDash val="solid"/>
              </a:ln>
              <a:solidFill>
                <a:srgbClr val="C00000"/>
              </a:solidFill>
              <a:latin typeface="Tahoma" pitchFamily="34" charset="0"/>
              <a:ea typeface="Times New Roman" pitchFamily="18" charset="0"/>
              <a:cs typeface="B Nazanin" pitchFamily="2" charset="-78"/>
            </a:endParaRPr>
          </a:p>
        </p:txBody>
      </p:sp>
      <p:sp>
        <p:nvSpPr>
          <p:cNvPr id="2" name="Rectangle 1"/>
          <p:cNvSpPr/>
          <p:nvPr/>
        </p:nvSpPr>
        <p:spPr>
          <a:xfrm>
            <a:off x="1016605" y="503675"/>
            <a:ext cx="7155796" cy="4524315"/>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س20) برخي از همكاران كه جهت شركت در جلسات و همايش ها و سخنراني ها دعوت مي شوند بر اثر خستگي ناشي از فشار كاري در جلسات خواب مي روند. با توجه به اين كه شركت و حضور  در اين جلسات مربوط به وقت سازماني مي باشد حكم شرعي آن چيست؟                                                                                                                            ج) هدف از حضور در كلاسها، فراگيري دروس ارائه شده توسط اساتيد در آن كلاس ها مي باشد و با توجه به اينكه خوابيدن در كلاس ها مانع از فراگيري و ناقض هدف تشكيل كلاس ها مي باشد؛ پس خوابيدن عمدي سر كلاس جايز نسيت.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667976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1" y="-8402"/>
            <a:ext cx="8685964" cy="4525963"/>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50000"/>
              </a:lnSpc>
              <a:buNone/>
            </a:pPr>
            <a:r>
              <a:rPr lang="en-US" dirty="0"/>
              <a:t> </a:t>
            </a: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8/7-کوتاهی مسئولین درامرآموزش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 21) اگر فرمانده، رئيس يا مدير نسبت به ارتقاي آموزش‌هاي عقيدتي، سياسي و تخصصي يگان تحت امرش كوتاهي كند، چه حكمي دارد و وظيفة ديگران نسبت به او چيست؟                                                                                      </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چنانچه اين امر از وظايف قانوني او باشد،  كوتاهي در انجام آن جايز نيست و ديگران نيز وظيفه دارند به وي تذكر دهند</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س22) كوتاهي فرماندهان در تربيت و پرورش افراد مستعد جهت كادرسازي براي آيندة ‌سازمان چه حكمي دارد؟               </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همة افراد، به‌ويژه فرماندهان، بايد به وظايف قانوني خود عمل كنند و چنانچه، مطابق مقررات، دراين‌باره وظيفه‌اي بر دوش آن‌هاست، تخلف از آن جايز نيست.</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90667485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6595" y="818710"/>
            <a:ext cx="7425826"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س23)اگر مركز آموزشي در سازمان نتواند افراد صلاحيت‌داري را مطابق با اصول سازماني تربيت كند، وظيفة كارمندان، مسئولان و مربيان آن چيست؟                                                                                                                    ج) در فرض سؤال چنانچه مسئولان، كارمندان و مربيان آن مركز وظايف و مسئوليت‌هاي سازماني خود را انجام داده باشند، بري‌الذمه شده و تكليفي ندارند؛ البته موظف‌اند علل و عوامل عدم موفقيت مركز در تربيت فراگيران را بررسي كرده و براي دوره‌هاي بعدي آسيب‌شناسي نمايند و نظر تخصصي خود را به ردة مافوق منعكس كنند.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79555354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descr="albasmala"/>
          <p:cNvPicPr>
            <a:picLocks noChangeAspect="1" noChangeArrowheads="1"/>
          </p:cNvPicPr>
          <p:nvPr/>
        </p:nvPicPr>
        <p:blipFill>
          <a:blip r:embed="rId3" cstate="print"/>
          <a:srcRect/>
          <a:stretch>
            <a:fillRect/>
          </a:stretch>
        </p:blipFill>
        <p:spPr bwMode="auto">
          <a:xfrm>
            <a:off x="1447800" y="1371600"/>
            <a:ext cx="6578600" cy="32004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525" y="278650"/>
            <a:ext cx="8730970" cy="5580620"/>
          </a:xfrm>
        </p:spPr>
        <p:txBody>
          <a:bodyPr>
            <a:noAutofit/>
          </a:bodyPr>
          <a:lstStyle/>
          <a:p>
            <a:pPr marL="0" indent="0" algn="ctr">
              <a:lnSpc>
                <a:spcPct val="150000"/>
              </a:lnSpc>
              <a:buNone/>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9/7-بی توجهی به برنامه های آموزشی ابلاغی                                                                                س24) برخي از فرماندهان براي اينكه كار تخصصي ما ناقص يا ناتمام نماند، مي‌گويند در كلاس اخلاق، احكام و يا عقيدتي شركت نكنيد. آيا اطاعت از فرماندهي در اين موارد لازم است؟                                                                                </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همه بايد مطابق ضوابط و مقررات رفتار كنند</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endParaRPr lang="fa-IR" sz="5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25) فرماندهان و مسئولان با اختيار خود براي برخي از نيروها مجوز دورة غيرحضوري مي‌گيرند، ولي بقيه بايد به دوره بيايند. اگر دوره اجباري است، چرا براي همه يكسان نمي‌باشد؟                                                                       </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ج)رعايت مقررات و ضوابط آموزشي لازم است و تخلف از آن جايز نيست، مگر آنكه تبصره‌اي وجود داشته باشد يا در مورد مذكور در سؤال، فرمانده داراي اختيارات قانوني باشد.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1336448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1532" y="278650"/>
            <a:ext cx="8685964" cy="614014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10/7-طرح مباحث غیر مرتبط به درس توسط اساتیدویادانشجویان</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س26)آیا استادمثلا درس شیمی مجازاست به مباحث دینی بپردازدویابایدموضوع درسی خودراتدریس نماید؟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ج)هراستادی موظف است درس خودراتدریس نماید ودانشجویان موظفند احکام ومباحث دینی رادر وقت دیگر و جای دیگری یاد بگیرند؛ آن چیزی راکه استاد در قبالش حقوق دریافت می کندویا تعهد خدمت دارد، موظف به انجام است. چنانکه  اگر کارگری را به منظورجابجایی آجراستخدام کنندواو کارش رارها وبه مثلاانداختن شیشه به پنجره ها مبادرت نماید، اینجاچون مطابق قرارداد اجاره عمل نکرده، ولو کار بهتری هم انجام داده باشد، استحقاق گرفتن اجرت ندارد. </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معلمی هم که وظیفه خود را رها و به تدریس امر دیگری پرداخت، یعنی به وظیفه عمل نکرده و استحقاق حقوق و اگر گرفته باشد باید برگرداند.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32410680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541" y="233645"/>
            <a:ext cx="8325924" cy="563231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س27)درمواردی که استاد،سرکلاس وارد برخی مسائل دینی و سیاسی شودومطالب منحرف کننده ای رامطرح نمایدوظیفه دانشجویان چیست؟</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ج)اگر واقعا مطالب انحرافی  که سبب انحراف دیگران می­شود رابرزبان می آورد، این منکر است.ودرصورت وجود شرایط نهی از منکر - از جمله موثر بودن تذکر و نداشتن مفسده­‌ - نهی از منکر و جلوگیری از این کار بر افراد واجب است.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بله چنانچه تذکرویااقدامی موجب هرج و مرج ­شود. ویا خلاف مقررات داخلی دانشگاه باشد، جایز نیست</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b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ودر اینگونه موارد باید موضوع به رئیس دانشگاه منتقل گرددتا آنها اقدام نموده، جلوی منکر رابگیرند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11241286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41630" y="1268760"/>
            <a:ext cx="6975775" cy="286232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س28)سوالات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زیادی که برخی افرادسرکلاس ازاستادمی پرسندواحیاناموجب ناراحتی سایرین می شودچه حکمی دارد؟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به مقدار متعارف پرسیدن و توضیح خواستن اشکال ندارد ، امااگر غیرمتعارف باشد که موجب تضییع وقت دیگران شودو وقت کلاس گرفته ­شود،جایزنیست.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04207709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1" y="1234743"/>
            <a:ext cx="8892480" cy="44781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11/7-طرح مباحث انحرافی درکلاس</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س29)طرح مباحث منحرف کننده توسط اساتید یادیگران چه حکمی دارد ووظایف حضار چیست؟</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ج)طرح مطالب انحرافی  که سبب انحراف دیگران می­شود ، منکر است.ودرصورت وجود شرایط نهی از منکر - از جمله موثر بودن تذکرو نداشتن مفسده­‌ - نهی از منکر و جلوگیری از این کار بر افرادحاضر واجب است؛بله چنانچه تذکرویااقدامی موجب هرج و مرج ­شود. ویا خلاف مقررات داخلی دانشگاه باشد، باید موضوع به رئیس دانشگاه منتقل گرددتا آنها اقدام نموده، جلوی منکر رابگیرند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2334137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36586" y="1186734"/>
            <a:ext cx="738082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12/7-طرح موضوعات ومباحث غیر مرتبط باموضوع درسی توسط اساتید ومربیان</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a:t>
            </a: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30</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)آیا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استادمثلا درس شیمی مجازاست به مباحث دینی بپردازدویابایدموضوع درسی خودراتدریس نماید؟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ج)هراستادی موظف است درس خودراتدریس نمایدو آن چیزی راکه استاد در قبالش حقوق دریافت می کندویا تعهد خدمت دارد، موظف به انجام است.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3827956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49350" y="1511741"/>
            <a:ext cx="7556500"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13/7-تغییردادن یاکم وزیادکردن مطالب درسی                                                                                                س31)يك مربي وقتي مي بيند متربي علاقه اي به فراگيري مطلبي ندارد و مطلب مهمي هم نيست آيا مي تواند مبحث را حذف كند يا خيلي سريع و خلاصه توضيح دهد؟                                                                                          ج)مربي مجاز نيست مباحثي كه جهت تدريس ابلاغ شده است را حذف نمايد و در صورت نافع نبودن آن براي متربيان به اطلاع مسئولين مربوطه رسانده و از طريق مراكز ذيربط پيگيري نمايند</a:t>
            </a:r>
            <a:r>
              <a:rPr lang="ar-SA" dirty="0"/>
              <a:t>.</a:t>
            </a:r>
            <a:endParaRPr lang="en-US" dirty="0"/>
          </a:p>
        </p:txBody>
      </p:sp>
    </p:spTree>
    <p:extLst>
      <p:ext uri="{BB962C8B-B14F-4D97-AF65-F5344CB8AC3E}">
        <p14:creationId xmlns:p14="http://schemas.microsoft.com/office/powerpoint/2010/main" val="3198218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31540" y="503675"/>
            <a:ext cx="8505945"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س32) در صورتي كه برنامه ابلاغي بايد به صورت كلاس برگزار شود اما بخاطر مسائلي بين الصلاتين و مختصر اجرا شود چه حكمي دارد؟                                                                                                                                      ج) تخلف از اجراي برنامه هاي ابلاغي جايز نيست و چنانچه بنابه مصالحي تغيير كند بايد با نظر و تشخيص مسئولين مربوطه باشد</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س33)آوردن وقت اضافي در پايان درس كه بچه ها خسته شده اند و استراحت كردن آنها سركلاس حكمش چيست ؟                                                                                                                                 ج) حضوردر كلاس در تمام وقت مقرر لازم است و در صورت مذكور اگر استراحت در كلاس اختلال در برنامه ايجاد نكند، اشكال ندارد.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18895281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2" end="2"/>
                                            </p:txEl>
                                          </p:spTgt>
                                        </p:tgtEl>
                                        <p:attrNameLst>
                                          <p:attrName>style.visibility</p:attrName>
                                        </p:attrNameLst>
                                      </p:cBhvr>
                                      <p:to>
                                        <p:strVal val="visible"/>
                                      </p:to>
                                    </p:set>
                                    <p:animEffect transition="in" filter="wheel(1)">
                                      <p:cBhvr>
                                        <p:cTn id="12"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81590" y="1500906"/>
            <a:ext cx="7871535"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7/14</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-بکارگیری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مربی غیرمعتقدبه مبانی سازمان                                                                             س34 ) فردي استاد است و در مراكز آموزشي تدريس و به امر تعليم و تربيت مي‌پردازد و يا مسئول دانشگاهي از مجموعه سپاه است و اعتقادي به لباس سپاه ندارد آيا مي‌تواند مربي باشد؟                                                                          ج) در صورتي كه حضور اين‌گونه افراد اثر منفي تربيتي آموزشي در مخاطبين داشته باشد يا موجب بي‌نظمي در سپاه باشد يا مفسدة ديگري داشته باشد، جايز نيست.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60332897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15616" y="1102679"/>
            <a:ext cx="7556500" cy="33701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7/15</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-مطالعه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مربی دروقت اداری                                                                                                                      س35) آيا مربيان غير سازماني (مسئولين نمايندگي) مجاز به مطالعه مباحث درسي جهت تدريس به كاركنان در ساعت اداري مي باشند؟                                                                                                                                     ج)در وقت اداري بايد آماده براي انجام كار اداري و وظايف محوله باشند ولي پرداختن به كارهاي ديگر مزاحم آمادگي براي انجام وظايف نباشد مانع ندارد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36997305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998730"/>
            <a:ext cx="8802469" cy="156966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r>
              <a:rPr lang="fa-IR" sz="9600" b="1">
                <a:solidFill>
                  <a:srgbClr val="7030A0"/>
                </a:solidFill>
                <a:latin typeface="IranNastaliq" panose="02020505000000020003" pitchFamily="18" charset="0"/>
                <a:cs typeface="B Nazanin" panose="00000400000000000000" pitchFamily="2" charset="-78"/>
              </a:rPr>
              <a:t>9</a:t>
            </a:r>
            <a:r>
              <a:rPr lang="fa-IR" sz="9600" b="1" smtClean="0">
                <a:solidFill>
                  <a:srgbClr val="7030A0"/>
                </a:solidFill>
                <a:latin typeface="IranNastaliq" panose="02020505000000020003" pitchFamily="18" charset="0"/>
                <a:cs typeface="B Nazanin" panose="00000400000000000000" pitchFamily="2" charset="-78"/>
              </a:rPr>
              <a:t>)آموزش </a:t>
            </a:r>
            <a:r>
              <a:rPr lang="fa-IR" sz="9600" b="1" dirty="0">
                <a:solidFill>
                  <a:srgbClr val="7030A0"/>
                </a:solidFill>
                <a:latin typeface="IranNastaliq" panose="02020505000000020003" pitchFamily="18" charset="0"/>
                <a:cs typeface="B Nazanin" panose="00000400000000000000" pitchFamily="2" charset="-78"/>
              </a:rPr>
              <a:t>وپژوهشی</a:t>
            </a:r>
            <a:endParaRPr lang="en-US" sz="9600" dirty="0">
              <a:solidFill>
                <a:srgbClr val="7030A0"/>
              </a:solidFill>
              <a:latin typeface="IranNastaliq" panose="02020505000000020003" pitchFamily="18" charset="0"/>
              <a:cs typeface="B Nazanin" panose="00000400000000000000" pitchFamily="2" charset="-78"/>
            </a:endParaRPr>
          </a:p>
        </p:txBody>
      </p:sp>
    </p:spTree>
    <p:extLst>
      <p:ext uri="{BB962C8B-B14F-4D97-AF65-F5344CB8AC3E}">
        <p14:creationId xmlns:p14="http://schemas.microsoft.com/office/powerpoint/2010/main" val="321153697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510" y="188640"/>
            <a:ext cx="8820979" cy="461664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7/16</a:t>
            </a:r>
            <a:r>
              <a:rPr lang="ar-SA"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-برگزاری </a:t>
            </a: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کلاس های انرژی درمانی                                                                                    </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س36) برگزاري كلاس هاي آموزش و تمرين انرژي درماني كه بر مبناي دريافت انرژي طبيعت و ماوراء الطبيعه براي درمان درد و رسيدن به آرامش تشكيل مي شود، در سپاه و بسيج چه حكمي دارد؟                                                      </a:t>
            </a:r>
            <a:endParaRPr lang="fa-IR"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ج)يادگيري و استفاده از انرژي درماني اگر به منظور غرض عقلايي انجام شده و ضرر قابل توجهي نداشته و مستلزم مفسده نباشد به خودي خود اشكال ندارد.</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59251983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 calcmode="lin" valueType="num">
                                      <p:cBhvr>
                                        <p:cTn id="30"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56565" y="1488660"/>
            <a:ext cx="783087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en-US" dirty="0"/>
              <a:t> </a:t>
            </a:r>
            <a:r>
              <a:rPr lang="fa-IR"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7/17</a:t>
            </a:r>
            <a:r>
              <a:rPr lang="ar-SA"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-بکارگیری </a:t>
            </a: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مهارتهای فرگرفته درسازمان،درخاج ازسازمان                                                            س37 ) افرادي كه با آموزش‌هاي سازماني مهارت‌هايي را كسب نموده‌اند و آن مهارت‌ها را در بيرون از سازمان به‌كار گرفته و كسب درآمد نمايند چه حكمي دارد؟                                                                                                          ج) چنانچه برخلاف ضوابط و مقررات سازماني نباشد و منافاتي با انجام وظايف سازماني و محوله نداشته باشد اشكال ندارد.</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0228713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270594"/>
            <a:ext cx="8402593"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7/18</a:t>
            </a:r>
            <a:r>
              <a:rPr lang="ar-SA"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-شرکت </a:t>
            </a: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درهمایش وکنفرانسهای علمی دعوت نشده</a:t>
            </a:r>
            <a:r>
              <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س38)شرکت درهمایشهاویاکنفرانسهای علمی برای افرادی که دعوت نشده اندچه حکمی دارد؟</a:t>
            </a:r>
            <a:r>
              <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اگرشرکت کردن درمراسم مقید به ثبت نام و یا شرایطی خاصی باشد، شرکت بدون ثبت نام وداشتن شرایط جایز نیست. وافراد مجاز به استفاده ازامکانات درآنجا نیستند؛ولی چنانچه ورودافراد به عنوان مستمع آزاد مجازباشد و همان مسئولین هم از آنها پذیرایی کنند، اشکال ندارد.</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2320905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49350" y="1165493"/>
            <a:ext cx="7556500" cy="4616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7/19</a:t>
            </a:r>
            <a:r>
              <a:rPr lang="ar-SA"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-برگزاری </a:t>
            </a: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کلاس درساعت اداری                                                                                        س39)شركت پاسداران در كلاس هاي آموزشي خارج از سپاه در وقت اداري ( بدون صدور مرخصي) و در راستاي تقويت بنيه علمي جهت به كارگيري در سازمان چه حكمي دارد؟                                                                                  شركت در كلاس هاي آموزشي در وقت اداري بدون اخذ مرخصي و اذن مسئول بالاتر كه از نظر شرعي و قانوني اذن دارد جايز نيست.  </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0527651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314497"/>
            <a:ext cx="8568952"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س40)آيا مي‌توان در دستگاه‌هاي دولتي با اذن رئيس اداره، كلاس  و جلسات قرآن را در وقت اداري تشكيل داد؟                                                                                                                                 ج)جايز نيست و در وقت اداري بايد آماده كار اداري بود</a:t>
            </a:r>
            <a:r>
              <a:rPr lang="ar-SA"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endParaRPr lang="fa-IR"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س41)آيا شركت در جلسات قرآن در ساعت كاري، كه به كار لطمه‌اي نزند و ارباب رجوع هم نداشته باشد، اشكالي ندارد؟                                                                                                                 ج)در وقت اداري بايد مهيّا براي انجام كار اداري و وظايف محوّله باشند. پرداختن به كارهاي ديگر اگر مزاحم تهيّأ براي انجام وظايف نباشد، مانع ندارد.</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57170592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2" end="2"/>
                                            </p:txEl>
                                          </p:spTgt>
                                        </p:tgtEl>
                                        <p:attrNameLst>
                                          <p:attrName>style.visibility</p:attrName>
                                        </p:attrNameLst>
                                      </p:cBhvr>
                                      <p:to>
                                        <p:strVal val="visible"/>
                                      </p:to>
                                    </p:set>
                                    <p:animEffect transition="in" filter="wheel(1)">
                                      <p:cBhvr>
                                        <p:cTn id="12"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86535" y="877655"/>
            <a:ext cx="8550949"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7/20</a:t>
            </a:r>
            <a:r>
              <a:rPr lang="ar-SA"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-راه </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جبران استفاده بی موردازامکانات بیت المال دردوران تحصیل</a:t>
            </a:r>
            <a: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س42) اگرکسی در دوران تحصیلی بر اثر جهل ،در مدرسه از لوازمی مثل گچ و کاغذ بیهوده استفاده کرده باشد. راه جبران آن چگونه است؟ </a:t>
            </a:r>
            <a: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ج)اموالی که انسان از بیت‌المال استفاده بی­جا کرده، مثلا در مدرسه بی جهت گچ را برداشته و نوشته یا شیر آب را باز گذاشته یا لامپی را شکسته یا درختی را شکسته، هر چقدر ارزش داشته باشد موجب ضمان است و باید جبران کند</a:t>
            </a:r>
            <a: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جبرانش به این است که به همان مدرسه یا سازمان یا اداره­، مثل آن، یا قیمت آن را برگرداند. یعنی اگر چیزی بوده که الان موجود است، همان را باید برگرداند</a:t>
            </a:r>
            <a: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اگر خسارت دیده، باید خسارتش را جبران کند. واگر موجود نیست، مثلش را تهیه کند تحویل دهد. اگر نمی شود که مثلش را پرداخت کند، مثلا آب را باز کرده  هدررفته، باید قیمتش را به قیمت روز به مدرسه واگر فعلا آن مدرسه  ، به اداره آموزش و پرورش آن منطقه بدهد. اگر آن هم وجود ندارد، به اموال دولتی و بیت‌المال برگرداند</a:t>
            </a:r>
            <a: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421936681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800" dirty="0"/>
              <a:t>4)استفاده از شبکه های اجتماعی  که </a:t>
            </a:r>
            <a:r>
              <a:rPr lang="fa-IR" sz="2800" dirty="0" err="1" smtClean="0"/>
              <a:t>موجلاق</a:t>
            </a:r>
            <a:r>
              <a:rPr lang="fa-IR" sz="2800" dirty="0" smtClean="0"/>
              <a:t> </a:t>
            </a:r>
            <a:r>
              <a:rPr lang="fa-IR" sz="2800" dirty="0"/>
              <a:t>و جدایی زن و شوهر شود، جایز نیست</a:t>
            </a:r>
            <a:r>
              <a:rPr lang="en-US" sz="2800" dirty="0"/>
              <a:t>   . </a:t>
            </a:r>
            <a:r>
              <a:rPr lang="fa-IR" sz="2800" dirty="0"/>
              <a:t>(</a:t>
            </a:r>
            <a:r>
              <a:rPr lang="fa-IR" sz="2800" dirty="0" err="1"/>
              <a:t>استفتاءازدفتر</a:t>
            </a:r>
            <a:r>
              <a:rPr lang="fa-IR" sz="2800" dirty="0"/>
              <a:t> مقام معظم رهبری،29/11/1394)</a:t>
            </a:r>
            <a:endParaRPr lang="en-US" sz="2800" dirty="0"/>
          </a:p>
          <a:p>
            <a:pPr rtl="1"/>
            <a:r>
              <a:rPr lang="fa-IR" sz="2800" dirty="0"/>
              <a:t>5) دیدن فیلمهای مستهجن توسط زن </a:t>
            </a:r>
            <a:r>
              <a:rPr lang="fa-IR" sz="2800" dirty="0" err="1"/>
              <a:t>وشوهر</a:t>
            </a:r>
            <a:r>
              <a:rPr lang="fa-IR" sz="2800" dirty="0"/>
              <a:t>  که موجب </a:t>
            </a:r>
            <a:r>
              <a:rPr lang="fa-IR" sz="2800" dirty="0" err="1" smtClean="0"/>
              <a:t>تحری</a:t>
            </a:r>
            <a:r>
              <a:rPr lang="fa-IR" sz="2800" dirty="0" smtClean="0"/>
              <a:t> </a:t>
            </a:r>
            <a:r>
              <a:rPr lang="fa-IR" sz="2800" dirty="0"/>
              <a:t>شهوت شود، جایز نیست</a:t>
            </a:r>
            <a:r>
              <a:rPr lang="en-US" sz="2800" dirty="0"/>
              <a:t>. </a:t>
            </a:r>
            <a:r>
              <a:rPr lang="fa-IR" sz="2800" dirty="0"/>
              <a:t>(اجوبه،س1200)</a:t>
            </a:r>
            <a:endParaRPr lang="en-US" sz="2800" dirty="0"/>
          </a:p>
          <a:p>
            <a:pPr rtl="1"/>
            <a:r>
              <a:rPr lang="fa-IR" sz="2800" dirty="0"/>
              <a:t>6) اگر استفاده از فضای مجازی، شبکه های اجتماعی و بازیهای اینترنتی، موجب اذیت و آزار والدین شود، حرام و گناه است.</a:t>
            </a:r>
            <a:endParaRPr lang="en-US" sz="2800" dirty="0"/>
          </a:p>
        </p:txBody>
      </p:sp>
      <p:sp>
        <p:nvSpPr>
          <p:cNvPr id="2" name="Rectangle 1"/>
          <p:cNvSpPr/>
          <p:nvPr/>
        </p:nvSpPr>
        <p:spPr>
          <a:xfrm>
            <a:off x="926595" y="908720"/>
            <a:ext cx="7335814" cy="3970318"/>
          </a:xfrm>
          <a:prstGeom prst="rect">
            <a:avLst/>
          </a:prstGeom>
        </p:spPr>
        <p:txBody>
          <a:bodyPr wrap="square">
            <a:spAutoFit/>
          </a:bodyPr>
          <a:lstStyle/>
          <a:p>
            <a:pPr algn="ctr" rtl="1">
              <a:lnSpc>
                <a:spcPct val="150000"/>
              </a:lnSpc>
            </a:pP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س43)استفاده شخصی  از تخته و ماژیکی که در کلاس­‌های دانشگاه  ویامراکزآموزشی گذاشته­‌اند چه حکمی دارد؟ </a:t>
            </a:r>
            <a:r>
              <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ج)جایزنیست؛ و استفاده غیردرسی تخلف و موجب ضمان است، یعنی ضامن است و باید جبران کند.وباید هر مقدار که استفاده کرده ،جایگزین نماید، ویا قیمتش را به قیمت روز بپردازد</a:t>
            </a:r>
            <a:r>
              <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1468530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03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800" dirty="0"/>
              <a:t>4)استفاده از شبکه های اجتماعی  که </a:t>
            </a:r>
            <a:r>
              <a:rPr lang="fa-IR" sz="2800" dirty="0" err="1" smtClean="0"/>
              <a:t>موجلاق</a:t>
            </a:r>
            <a:r>
              <a:rPr lang="fa-IR" sz="2800" dirty="0" smtClean="0"/>
              <a:t> </a:t>
            </a:r>
            <a:r>
              <a:rPr lang="fa-IR" sz="2800" dirty="0"/>
              <a:t>و جدایی زن و شوهر شود، جایز نیست</a:t>
            </a:r>
            <a:r>
              <a:rPr lang="en-US" sz="2800" dirty="0"/>
              <a:t>   . </a:t>
            </a:r>
            <a:r>
              <a:rPr lang="fa-IR" sz="2800" dirty="0"/>
              <a:t>(</a:t>
            </a:r>
            <a:r>
              <a:rPr lang="fa-IR" sz="2800" dirty="0" err="1"/>
              <a:t>استفتاءازدفتر</a:t>
            </a:r>
            <a:r>
              <a:rPr lang="fa-IR" sz="2800" dirty="0"/>
              <a:t> مقام معظم رهبری،29/11/1394)</a:t>
            </a:r>
            <a:endParaRPr lang="en-US" sz="2800" dirty="0"/>
          </a:p>
          <a:p>
            <a:pPr rtl="1"/>
            <a:r>
              <a:rPr lang="fa-IR" sz="2800" dirty="0"/>
              <a:t>5) دیدن فیلمهای مستهجن توسط زن </a:t>
            </a:r>
            <a:r>
              <a:rPr lang="fa-IR" sz="2800" dirty="0" err="1"/>
              <a:t>وشوهر</a:t>
            </a:r>
            <a:r>
              <a:rPr lang="fa-IR" sz="2800" dirty="0"/>
              <a:t>  که موجب </a:t>
            </a:r>
            <a:r>
              <a:rPr lang="fa-IR" sz="2800" dirty="0" err="1" smtClean="0"/>
              <a:t>تحری</a:t>
            </a:r>
            <a:r>
              <a:rPr lang="fa-IR" sz="2800" dirty="0" smtClean="0"/>
              <a:t> </a:t>
            </a:r>
            <a:r>
              <a:rPr lang="fa-IR" sz="2800" dirty="0"/>
              <a:t>شهوت شود، جایز نیست</a:t>
            </a:r>
            <a:r>
              <a:rPr lang="en-US" sz="2800" dirty="0"/>
              <a:t>. </a:t>
            </a:r>
            <a:r>
              <a:rPr lang="fa-IR" sz="2800" dirty="0"/>
              <a:t>(اجوبه،س1200)</a:t>
            </a:r>
            <a:endParaRPr lang="en-US" sz="2800" dirty="0"/>
          </a:p>
          <a:p>
            <a:pPr rtl="1"/>
            <a:r>
              <a:rPr lang="fa-IR" sz="2800" dirty="0"/>
              <a:t>6) اگر استفاده از فضای مجازی، شبکه های اجتماعی و بازیهای اینترنتی، موجب اذیت و آزار والدین شود، حرام و گناه است.</a:t>
            </a:r>
            <a:endParaRPr lang="en-US" sz="2800" dirty="0"/>
          </a:p>
        </p:txBody>
      </p:sp>
      <p:sp>
        <p:nvSpPr>
          <p:cNvPr id="2" name="Rectangle 1"/>
          <p:cNvSpPr/>
          <p:nvPr/>
        </p:nvSpPr>
        <p:spPr>
          <a:xfrm>
            <a:off x="1241630" y="368660"/>
            <a:ext cx="7020780" cy="5909310"/>
          </a:xfrm>
          <a:prstGeom prst="rect">
            <a:avLst/>
          </a:prstGeom>
        </p:spPr>
        <p:txBody>
          <a:bodyPr wrap="square">
            <a:spAutoFit/>
          </a:bodyPr>
          <a:lstStyle/>
          <a:p>
            <a:pPr algn="ctr" rtl="1">
              <a:lnSpc>
                <a:spcPct val="150000"/>
              </a:lnSpc>
            </a:pPr>
            <a:r>
              <a:rPr lang="fa-IR"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7/21-رضایت </a:t>
            </a:r>
            <a:r>
              <a:rPr lang="fa-IR"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والدین درامرتحصیل</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س44) آیا برای رفتن به دانشگاه یا حوزه </a:t>
            </a:r>
            <a:r>
              <a:rPr lang="ar-SA"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رضایت</a:t>
            </a:r>
            <a:endParaRPr lang="fa-IR"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پدر و مادر لازم </a:t>
            </a:r>
            <a:r>
              <a:rPr lang="ar-SA"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است</a:t>
            </a:r>
            <a:r>
              <a:rPr lang="fa-IR"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r>
              <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اصل تحصیل منوط به اجازه و رضایت والدین نیست و چنانچه بدون جلب رضایت آنها به تحصیل علوم پرداخته شود، گناهی صورت نگرفته است. ولی چنانچه موجب  اذیت وآزارآنها شده ویا ناراحتی آنهارافراهم نماید، در این صورت جلب رضایت آنها لازم ورفع اسباب ناراحتیشان ضروری است</a:t>
            </a:r>
            <a:r>
              <a:rPr lang="ar-SA" dirty="0"/>
              <a:t>.</a:t>
            </a:r>
            <a:endParaRPr lang="en-US" dirty="0"/>
          </a:p>
        </p:txBody>
      </p:sp>
    </p:spTree>
    <p:extLst>
      <p:ext uri="{BB962C8B-B14F-4D97-AF65-F5344CB8AC3E}">
        <p14:creationId xmlns:p14="http://schemas.microsoft.com/office/powerpoint/2010/main" val="4095212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6545" y="180721"/>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800" dirty="0"/>
              <a:t>4)استفاده از شبکه های </a:t>
            </a:r>
            <a:r>
              <a:rPr lang="fa-IR" sz="2800" dirty="0" smtClean="0"/>
              <a:t>شهوت </a:t>
            </a:r>
            <a:r>
              <a:rPr lang="fa-IR" sz="2800" dirty="0"/>
              <a:t>شود، جایز نیست</a:t>
            </a:r>
            <a:r>
              <a:rPr lang="en-US" sz="2800" dirty="0"/>
              <a:t>. </a:t>
            </a:r>
            <a:r>
              <a:rPr lang="fa-IR" sz="2800" dirty="0"/>
              <a:t>(اجوبه،س1200)</a:t>
            </a:r>
            <a:endParaRPr lang="en-US" sz="2800" dirty="0"/>
          </a:p>
          <a:p>
            <a:pPr rtl="1"/>
            <a:r>
              <a:rPr lang="fa-IR" sz="2800" dirty="0"/>
              <a:t>6) اگر استفاده از فضای مجازی، شبکه های اجتماعی و بازیهای اینترنتی، موجب اذیت و آزار والدین شود، حرام و گناه است.</a:t>
            </a:r>
            <a:endParaRPr lang="en-US" sz="2800" dirty="0"/>
          </a:p>
        </p:txBody>
      </p:sp>
      <p:sp>
        <p:nvSpPr>
          <p:cNvPr id="2" name="Rectangle 1"/>
          <p:cNvSpPr/>
          <p:nvPr/>
        </p:nvSpPr>
        <p:spPr>
          <a:xfrm>
            <a:off x="143000" y="593685"/>
            <a:ext cx="9001000" cy="5132174"/>
          </a:xfrm>
          <a:prstGeom prst="rect">
            <a:avLst/>
          </a:prstGeom>
        </p:spPr>
        <p:txBody>
          <a:bodyPr wrap="square">
            <a:spAutoFit/>
          </a:bodyPr>
          <a:lstStyle/>
          <a:p>
            <a:pPr algn="ctr" rtl="1">
              <a:lnSpc>
                <a:spcPct val="150000"/>
              </a:lnSpc>
            </a:pPr>
            <a:r>
              <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7/22</a:t>
            </a:r>
            <a:r>
              <a:rPr lang="ar-SA"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-برگزاری </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کلاسهای آموزشی متنوع دربسیج وسپاه                                                                     س45)با توجه به زمينه فعاليت هاي فرهنگي در پايگاه هاي بسيج، آيا پايگاه هاي بسيج خواهران مي توانند در راستاي جذب و آموزش بسيجيان و پر نمودن اوقات فراغت آنان اقدام به برگزاري كلاس هاي آموزش عروسك سازي در مقر پايگاه ها نمايند؟                                                                                                                                          ج)انجام نشود</a:t>
            </a:r>
            <a:r>
              <a:rPr lang="ar-SA"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endPar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س46) حوزه هاي مقاومت بسيج اقدام به برگزاري كلاس هاي آموزش هنري و ورزشي مي كند كه از جمله اين كلاسها آموزش آرايش و پيرايش خواهران و همچنين آموزش شطرنج و بيليارد مي باشد ، حكم شرعي برگزاري كلاسهاي مذكور چیست؟                                                                                                                                          ج)آموزش و برنامه هاي اوقات فراغت عزيزان بسيجي، بايد موجب رشد و تعالي آنان گردد، و از برگزاري برنامه هايي كه در شأن اين عزيزان نيست خودداري شود. </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3661616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1549" y="278650"/>
            <a:ext cx="8055895" cy="4558875"/>
          </a:xfrm>
        </p:spPr>
        <p:txBody>
          <a:bodyPr>
            <a:noAutofit/>
          </a:bodyPr>
          <a:lstStyle/>
          <a:p>
            <a:pPr marL="0" indent="0" algn="ctr">
              <a:lnSpc>
                <a:spcPct val="150000"/>
              </a:lnSpc>
              <a:buNone/>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س47) آيا آموزش آرايشگري خواهران پاسدار از وقت و امكانات سپاه مجاز مي باشد؟                                                     </a:t>
            </a: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آموزش مذكور في نفسه با رعايت مسائل شرعي اشكال ندارد ولي بايد كليه برنامه هاي آموزشي سپاه و خانواده هاي محترم آنان از طريق مبادي ذيربط كه رسماً عهده دار مأموريت برنامه ريزي آموزش مي باشند، تدوين و پس از سير مراحل لازم تصويب و ابلاغ گردد</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س48) برگزاري دوره توجيهي بورس و آموزش آن در يگانها چه حكمي دارد؟                                                               </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marL="0" indent="0" algn="ctr">
              <a:lnSpc>
                <a:spcPct val="150000"/>
              </a:lnSpc>
              <a:buNone/>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در صورت تأييد سازمان و عدم مغايرت با جايگاه و منافع سپاه، اشكال ندارد.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2194688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80">
                                          <p:stCondLst>
                                            <p:cond delay="0"/>
                                          </p:stCondLst>
                                        </p:cTn>
                                        <p:tgtEl>
                                          <p:spTgt spid="3">
                                            <p:txEl>
                                              <p:pRg st="2" end="2"/>
                                            </p:txEl>
                                          </p:spTgt>
                                        </p:tgtEl>
                                      </p:cBhvr>
                                    </p:animEffect>
                                    <p:anim calcmode="lin" valueType="num">
                                      <p:cBhvr>
                                        <p:cTn id="2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2" end="2"/>
                                            </p:txEl>
                                          </p:spTgt>
                                        </p:tgtEl>
                                      </p:cBhvr>
                                      <p:to x="100000" y="60000"/>
                                    </p:animScale>
                                    <p:animScale>
                                      <p:cBhvr>
                                        <p:cTn id="32" dur="166" decel="50000">
                                          <p:stCondLst>
                                            <p:cond delay="676"/>
                                          </p:stCondLst>
                                        </p:cTn>
                                        <p:tgtEl>
                                          <p:spTgt spid="3">
                                            <p:txEl>
                                              <p:pRg st="2" end="2"/>
                                            </p:txEl>
                                          </p:spTgt>
                                        </p:tgtEl>
                                      </p:cBhvr>
                                      <p:to x="100000" y="100000"/>
                                    </p:animScale>
                                    <p:animScale>
                                      <p:cBhvr>
                                        <p:cTn id="33" dur="26">
                                          <p:stCondLst>
                                            <p:cond delay="1312"/>
                                          </p:stCondLst>
                                        </p:cTn>
                                        <p:tgtEl>
                                          <p:spTgt spid="3">
                                            <p:txEl>
                                              <p:pRg st="2" end="2"/>
                                            </p:txEl>
                                          </p:spTgt>
                                        </p:tgtEl>
                                      </p:cBhvr>
                                      <p:to x="100000" y="80000"/>
                                    </p:animScale>
                                    <p:animScale>
                                      <p:cBhvr>
                                        <p:cTn id="34" dur="166" decel="50000">
                                          <p:stCondLst>
                                            <p:cond delay="1338"/>
                                          </p:stCondLst>
                                        </p:cTn>
                                        <p:tgtEl>
                                          <p:spTgt spid="3">
                                            <p:txEl>
                                              <p:pRg st="2" end="2"/>
                                            </p:txEl>
                                          </p:spTgt>
                                        </p:tgtEl>
                                      </p:cBhvr>
                                      <p:to x="100000" y="100000"/>
                                    </p:animScale>
                                    <p:animScale>
                                      <p:cBhvr>
                                        <p:cTn id="35" dur="26">
                                          <p:stCondLst>
                                            <p:cond delay="1642"/>
                                          </p:stCondLst>
                                        </p:cTn>
                                        <p:tgtEl>
                                          <p:spTgt spid="3">
                                            <p:txEl>
                                              <p:pRg st="2" end="2"/>
                                            </p:txEl>
                                          </p:spTgt>
                                        </p:tgtEl>
                                      </p:cBhvr>
                                      <p:to x="100000" y="90000"/>
                                    </p:animScale>
                                    <p:animScale>
                                      <p:cBhvr>
                                        <p:cTn id="36" dur="166" decel="50000">
                                          <p:stCondLst>
                                            <p:cond delay="1668"/>
                                          </p:stCondLst>
                                        </p:cTn>
                                        <p:tgtEl>
                                          <p:spTgt spid="3">
                                            <p:txEl>
                                              <p:pRg st="2" end="2"/>
                                            </p:txEl>
                                          </p:spTgt>
                                        </p:tgtEl>
                                      </p:cBhvr>
                                      <p:to x="100000" y="100000"/>
                                    </p:animScale>
                                    <p:animScale>
                                      <p:cBhvr>
                                        <p:cTn id="37" dur="26">
                                          <p:stCondLst>
                                            <p:cond delay="1808"/>
                                          </p:stCondLst>
                                        </p:cTn>
                                        <p:tgtEl>
                                          <p:spTgt spid="3">
                                            <p:txEl>
                                              <p:pRg st="2" end="2"/>
                                            </p:txEl>
                                          </p:spTgt>
                                        </p:tgtEl>
                                      </p:cBhvr>
                                      <p:to x="100000" y="95000"/>
                                    </p:animScale>
                                    <p:animScale>
                                      <p:cBhvr>
                                        <p:cTn id="38" dur="166" decel="50000">
                                          <p:stCondLst>
                                            <p:cond delay="1834"/>
                                          </p:stCondLst>
                                        </p:cTn>
                                        <p:tgtEl>
                                          <p:spTgt spid="3">
                                            <p:txEl>
                                              <p:pRg st="2" end="2"/>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Effect transition="in" filter="wipe(down)">
                                      <p:cBhvr>
                                        <p:cTn id="43" dur="580">
                                          <p:stCondLst>
                                            <p:cond delay="0"/>
                                          </p:stCondLst>
                                        </p:cTn>
                                        <p:tgtEl>
                                          <p:spTgt spid="3">
                                            <p:txEl>
                                              <p:pRg st="3" end="3"/>
                                            </p:txEl>
                                          </p:spTgt>
                                        </p:tgtEl>
                                      </p:cBhvr>
                                    </p:animEffect>
                                    <p:anim calcmode="lin" valueType="num">
                                      <p:cBhvr>
                                        <p:cTn id="44"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3" end="3"/>
                                            </p:txEl>
                                          </p:spTgt>
                                        </p:tgtEl>
                                      </p:cBhvr>
                                      <p:to x="100000" y="60000"/>
                                    </p:animScale>
                                    <p:animScale>
                                      <p:cBhvr>
                                        <p:cTn id="50" dur="166" decel="50000">
                                          <p:stCondLst>
                                            <p:cond delay="676"/>
                                          </p:stCondLst>
                                        </p:cTn>
                                        <p:tgtEl>
                                          <p:spTgt spid="3">
                                            <p:txEl>
                                              <p:pRg st="3" end="3"/>
                                            </p:txEl>
                                          </p:spTgt>
                                        </p:tgtEl>
                                      </p:cBhvr>
                                      <p:to x="100000" y="100000"/>
                                    </p:animScale>
                                    <p:animScale>
                                      <p:cBhvr>
                                        <p:cTn id="51" dur="26">
                                          <p:stCondLst>
                                            <p:cond delay="1312"/>
                                          </p:stCondLst>
                                        </p:cTn>
                                        <p:tgtEl>
                                          <p:spTgt spid="3">
                                            <p:txEl>
                                              <p:pRg st="3" end="3"/>
                                            </p:txEl>
                                          </p:spTgt>
                                        </p:tgtEl>
                                      </p:cBhvr>
                                      <p:to x="100000" y="80000"/>
                                    </p:animScale>
                                    <p:animScale>
                                      <p:cBhvr>
                                        <p:cTn id="52" dur="166" decel="50000">
                                          <p:stCondLst>
                                            <p:cond delay="1338"/>
                                          </p:stCondLst>
                                        </p:cTn>
                                        <p:tgtEl>
                                          <p:spTgt spid="3">
                                            <p:txEl>
                                              <p:pRg st="3" end="3"/>
                                            </p:txEl>
                                          </p:spTgt>
                                        </p:tgtEl>
                                      </p:cBhvr>
                                      <p:to x="100000" y="100000"/>
                                    </p:animScale>
                                    <p:animScale>
                                      <p:cBhvr>
                                        <p:cTn id="53" dur="26">
                                          <p:stCondLst>
                                            <p:cond delay="1642"/>
                                          </p:stCondLst>
                                        </p:cTn>
                                        <p:tgtEl>
                                          <p:spTgt spid="3">
                                            <p:txEl>
                                              <p:pRg st="3" end="3"/>
                                            </p:txEl>
                                          </p:spTgt>
                                        </p:tgtEl>
                                      </p:cBhvr>
                                      <p:to x="100000" y="90000"/>
                                    </p:animScale>
                                    <p:animScale>
                                      <p:cBhvr>
                                        <p:cTn id="54" dur="166" decel="50000">
                                          <p:stCondLst>
                                            <p:cond delay="1668"/>
                                          </p:stCondLst>
                                        </p:cTn>
                                        <p:tgtEl>
                                          <p:spTgt spid="3">
                                            <p:txEl>
                                              <p:pRg st="3" end="3"/>
                                            </p:txEl>
                                          </p:spTgt>
                                        </p:tgtEl>
                                      </p:cBhvr>
                                      <p:to x="100000" y="100000"/>
                                    </p:animScale>
                                    <p:animScale>
                                      <p:cBhvr>
                                        <p:cTn id="55" dur="26">
                                          <p:stCondLst>
                                            <p:cond delay="1808"/>
                                          </p:stCondLst>
                                        </p:cTn>
                                        <p:tgtEl>
                                          <p:spTgt spid="3">
                                            <p:txEl>
                                              <p:pRg st="3" end="3"/>
                                            </p:txEl>
                                          </p:spTgt>
                                        </p:tgtEl>
                                      </p:cBhvr>
                                      <p:to x="100000" y="95000"/>
                                    </p:animScale>
                                    <p:animScale>
                                      <p:cBhvr>
                                        <p:cTn id="56"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510" y="143635"/>
            <a:ext cx="8595955"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4700"/>
              </a:lnSpc>
              <a:defRPr/>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1/7-استفاده ازاموال وامکانات بیت المال وبی توجهی به تحصیلات</a:t>
            </a:r>
          </a:p>
          <a:p>
            <a:pPr algn="ctr" rtl="1">
              <a:lnSpc>
                <a:spcPts val="4700"/>
              </a:lnSpc>
              <a:defRPr/>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س)حکم دانشجویانی که دردانشگاههای سپاه خوابگاه می گیرند،ازبیت المال استفاده می کنندولی درس نمی خوانندچیست؟ </a:t>
            </a:r>
          </a:p>
          <a:p>
            <a:pPr algn="ctr" rtl="1">
              <a:lnSpc>
                <a:spcPts val="4700"/>
              </a:lnSpc>
              <a:defRPr/>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افرادی که ازفضاوامکانات مدارس ویا دانشگاهها ونیز از بیت‌المال استفاده می کنند ولی درس نمی خوانند، هم حرمت تکلیفی دارند و هم حرمت وضعی ،یعنی علاوه براینکه کارحرامی مرتکب شده ،ضامن است و باید آن مقداری که استفاده نموده وضایع کرده است را جبران نماید. (سایت مقام معظم رهبری مدظله العالی</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http://farsi.khamenei.ir/news-</a:t>
            </a:r>
          </a:p>
        </p:txBody>
      </p:sp>
    </p:spTree>
    <p:extLst>
      <p:ext uri="{BB962C8B-B14F-4D97-AF65-F5344CB8AC3E}">
        <p14:creationId xmlns:p14="http://schemas.microsoft.com/office/powerpoint/2010/main" val="3498200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6525" y="188640"/>
            <a:ext cx="8685965" cy="6555641"/>
          </a:xfrm>
          <a:prstGeom prst="rect">
            <a:avLst/>
          </a:prstGeom>
        </p:spPr>
        <p:txBody>
          <a:bodyPr wrap="square">
            <a:spAutoFit/>
          </a:bodyPr>
          <a:lstStyle/>
          <a:p>
            <a:pPr algn="ctr" rtl="1">
              <a:lnSpc>
                <a:spcPct val="150000"/>
              </a:lnSpc>
            </a:pPr>
            <a:r>
              <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7/23</a:t>
            </a:r>
            <a:r>
              <a:rPr lang="ar-SA"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-متون </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آموزشی                                                                                                                                  س49)گاهي اوقات در جريان برگزاري كلاس هاي آموزشي در سپاه برخي مربيان به اقتضاي موضوع كلاس و به جهت ارائه بهتر مطلب خود اقدام به نمايش و پخش تصاوير و فيلم هايي مي نمايند كه حاوي صحنه ها و عكس هاي مستهجن مي باشد حكم استفاده از اين گونه مصاديق در كلاس هاي آموزشي در سپاه و بسيج چيست؟                                       </a:t>
            </a:r>
            <a:r>
              <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ج)نمايش دادن و پخش تصاوير و فيلم هايي كه داراي صحنه هاي مستهجن است و همچنين نگاه كردن به عكس و فيلم نامحرم اگر صاحب عكس را نمي شناسند در صورتي كه از روي شهوت نباشد و مفسده اي هم بر آن مترتب نشود، اشكال ندارد. و اما اگر صاحب عكس را مي شناسند نبايد به قسمت هايي از بدن كه بايد پوشانده شود و در عكس يا فيلم پوشيده نيست نگاه كنند(حرام است) البته با توجه به اينكه ديدن تصاوير برهنه اي كه شهوت برانگيز است، غالبا از روي شهوت بوده و به همين دليل مقدمه ارتكاب گناه مي باشد بنابراين ديدن آنها جايز نيست و حرام است.                                                                                قابل توجه آن كه چنانچه پخش فيلم و يا تصاويري به قصد نقد و آگاه كردن مردم از خطرات و نكات منفي آنها براي كسي كه اهليت آن را دارد و مطمئن است كه از آن برنامه ها تأثيري نمي پذيرد و به فساد نمي افتد اشكال ندارد البته اگر موردي باشد بايد مراعات شود.  </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234266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701570" y="757902"/>
            <a:ext cx="7785865"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7/24-تقلب </a:t>
            </a: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کردن درامتحانات</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س50) بعضا مشاهده مي شود هنگام برگزاري آزمون ها و امتحانات ، كاركنان از روي پاسخنامه يكديگر، تقلّب مي نمايند كه باعث مي شود تا افراد تقلّب كننده، به اندازه اي كساني كه مطالعه كرده و زحمت كشيده اند، بي هيچ زحمت و مطالعه اي، نمرات لازم را كسب و از امتيازات آن استفاده نمايند. اگر نمرات اين امتحانات، مبناي ارتقاي شغلي و ارتقاي درجه و شايستگي سازماني كاركنان باشد (به عنوان مثال مانند آزمون هاي معاونت عقيدتي و معاونت ايمني) تقلّب كردن افراد چه حكمي دارد؟                                                                                                                                  </a:t>
            </a:r>
            <a:endPar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اصل تقلب حرام و كار نادرستي است و بايد نسبت به تقلب هاي گذشته توبه نمايد و چنانچه از اين طريق حق كسي را ضايع كرده بايد او را راضي كند. اما اگر در جايي كه به كار گرفته شده از معلومات لازم برخوردار بوده و ديگر شرايط كاري و استخدامي را هم دارا مي باشد؛ هرچند تقلب او حرام و ناپسند است ولي حقوق، ارتقاي شغل و درجه او بلا مانع است.                                                                                    </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6129831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ts val="4800"/>
              </a:lnSpc>
              <a:defRPr/>
            </a:pPr>
            <a:endParaRPr lang="en-US"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521550" y="773705"/>
            <a:ext cx="8325924" cy="5170646"/>
          </a:xfrm>
          <a:prstGeom prst="rect">
            <a:avLst/>
          </a:prstGeom>
        </p:spPr>
        <p:txBody>
          <a:bodyPr wrap="square">
            <a:spAutoFit/>
          </a:bodyPr>
          <a:lstStyle/>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س51)آزمونهايي جهت ارتقاء سطح معنوي، سياسي، بصيرتي، انضباطي،‌بهداشتي و غيره كاركنان در سپاه انجام مي شود. كاركنان جهت پاسخ گويي به آن از مشاوره با يك ديگر و يا از منابع مربوطه استفاده مي نمايند. اين عمل از نظر احكام شرع مقدس چه حكمي دارد؟                                                                                                                    ج)اگر طبق ضوابط از اين عمل منع شده باشد يعني از شرائط امتحان ، عدم مشاوره با ديگران و عدم استفاده از منابع باشد ،  تقلب محسوب شده و حرام است</a:t>
            </a:r>
            <a:r>
              <a:rPr lang="ar-SA"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endPar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س52)حکم تقلب کردن  چیست؟ آیا در قیامت عذاب دارد؟ اگر مسئول یا معلم راضی باشد چطور؟  </a:t>
            </a:r>
            <a: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تقلب کار نادرستی است وعمل برخلاف مقررات ویا تضییع حقوق دیگران باعث استحقاق عذاب خواهدبود. ورضایت مسئول یا معلم ویا فردی که از روی دستش نوشته می شود، مجوزی برانجام این خلاف نخواهدشد.</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88131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8250" y="1362075"/>
            <a:ext cx="6667500" cy="4133850"/>
          </a:xfrm>
          <a:prstGeom prst="rect">
            <a:avLst/>
          </a:prstGeom>
        </p:spPr>
      </p:pic>
    </p:spTree>
    <p:extLst>
      <p:ext uri="{BB962C8B-B14F-4D97-AF65-F5344CB8AC3E}">
        <p14:creationId xmlns:p14="http://schemas.microsoft.com/office/powerpoint/2010/main" val="10567108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530" y="368660"/>
            <a:ext cx="8415935" cy="5209118"/>
          </a:xfrm>
          <a:prstGeom prst="rect">
            <a:avLst/>
          </a:prstGeom>
        </p:spPr>
        <p:txBody>
          <a:bodyPr wrap="square">
            <a:spAutoFit/>
          </a:bodyPr>
          <a:lstStyle/>
          <a:p>
            <a:pPr algn="ctr" rtl="1">
              <a:lnSpc>
                <a:spcPct val="150000"/>
              </a:lnSpc>
            </a:pP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س53)اگرکسی شاهدتقلب فردی درجلسه امتحان باشد،وظیفه اش چیست؟ </a:t>
            </a:r>
            <a:r>
              <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ج)در کار خلاف نهی از منکر لازم است؛ وچنانچه بتوان بدون گزارش دادن، جلوی خلاف اوراگرفت ، باید جلوی تقلب را بگیرد،و اگر نشد باید باگزارش دادن به مسئول جلوی تقلب و کار خلاف را بگیرد. وتوجیهاتی مانندما چیکار به کار دیگران داریم و بگذار نمره‌اش را بگیرد و قبول ­شود و مانباید دل طرف را بشکنیم رفع مسوولیت درجلوگیری ازخلاف نمی کند.</a:t>
            </a:r>
            <a:endParaRPr lang="en-US"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897938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1"/>
            <a:r>
              <a:rPr lang="fa-IR" sz="2400" dirty="0" smtClean="0"/>
              <a:t>. (اجوبه،س1397.)                                                                                                     </a:t>
            </a:r>
            <a:endParaRPr lang="en-US" sz="2400" dirty="0"/>
          </a:p>
        </p:txBody>
      </p:sp>
      <p:sp>
        <p:nvSpPr>
          <p:cNvPr id="3" name="Rectangle 2"/>
          <p:cNvSpPr/>
          <p:nvPr/>
        </p:nvSpPr>
        <p:spPr>
          <a:xfrm>
            <a:off x="521550" y="998730"/>
            <a:ext cx="7875875" cy="4562788"/>
          </a:xfrm>
          <a:prstGeom prst="rect">
            <a:avLst/>
          </a:prstGeom>
        </p:spPr>
        <p:txBody>
          <a:bodyPr wrap="square">
            <a:spAutoFit/>
          </a:bodyPr>
          <a:lstStyle/>
          <a:p>
            <a:pPr algn="ctr" rtl="1">
              <a:lnSpc>
                <a:spcPct val="150000"/>
              </a:lnSpc>
            </a:pP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س54)حکم  گرفتن مدرک تحصیلی ازطریق تقلب  یارابطه بازی چیست؟                                                                              </a:t>
            </a:r>
            <a:endParaRPr lang="fa-IR"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8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8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رابطه بازی در امتحان و یا بدون امتحان نمره بی‌­جهت گرفتن، - مانند تقلب-  کار خلافی است؛ولی چنانچه در موقع استخدام شرایط لازم، ازجمله سطح معلومات مورد نیازآن را داشته باشد؛ درآمدی که کسب می­کندجایزو حقوقی که در قبال کارش دریافت می­کند حلال است</a:t>
            </a:r>
            <a:r>
              <a:rPr lang="en-US" dirty="0"/>
              <a:t>.</a:t>
            </a:r>
          </a:p>
        </p:txBody>
      </p:sp>
    </p:spTree>
    <p:extLst>
      <p:ext uri="{BB962C8B-B14F-4D97-AF65-F5344CB8AC3E}">
        <p14:creationId xmlns:p14="http://schemas.microsoft.com/office/powerpoint/2010/main" val="874125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3" name="Rectangle 2"/>
          <p:cNvSpPr/>
          <p:nvPr/>
        </p:nvSpPr>
        <p:spPr>
          <a:xfrm>
            <a:off x="1601670" y="728700"/>
            <a:ext cx="6116526" cy="4524315"/>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س55)خریداری پایان نامه ویامقاله به جای انجام تحقیق ونوشتن آن چه حکمی دارد؟</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ج)جایز نیست. دانشجو باید خود</a:t>
            </a: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اقدام به نوشتن</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پایان نامه </a:t>
            </a: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ویا</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مقاله بنماید و ارائه دهد. </a:t>
            </a: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البته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کمک گرفتن یا مشورت گرفتن از دیگران یا کسی که در این امور اطلاعاتی دارد و یا مثلا تحقیق میدانی در کتاب­ها و سایت­ها، اشکال ندارد؛ </a:t>
            </a: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ولی کمک گرفتن درنوشتن پایان نامه درازای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پول جایز نیست و پولی هم که دریافت می­شود حلال نیست</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1611281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3" name="مستطیل 2"/>
          <p:cNvSpPr/>
          <p:nvPr/>
        </p:nvSpPr>
        <p:spPr>
          <a:xfrm>
            <a:off x="0" y="110970"/>
            <a:ext cx="8982490" cy="6093976"/>
          </a:xfrm>
          <a:prstGeom prst="rect">
            <a:avLst/>
          </a:prstGeom>
        </p:spPr>
        <p:txBody>
          <a:bodyPr wrap="square">
            <a:spAutoFit/>
          </a:bodyPr>
          <a:lstStyle/>
          <a:p>
            <a:pPr algn="ctr" rtl="1">
              <a:lnSpc>
                <a:spcPct val="150000"/>
              </a:lnSpc>
            </a:pPr>
            <a:r>
              <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7/25</a:t>
            </a:r>
            <a:r>
              <a:rPr lang="ar-SA"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-حقوق </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معنوی افراد درموردمحصولات آموزشی                                                                                س56)حکم استفاده از کتاب­های </a:t>
            </a:r>
            <a:r>
              <a:rPr lang="en-US" sz="16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PDF</a:t>
            </a:r>
            <a: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ایرانی و خارجی که در اینترنت موجود است چیست؟ آیا استفاده از آنها بدون پرداخت بها اشکال دارد؟                                                                                                                                                  ج)رعایت حقوق معنوی دیگران، از جمله حق التالیف که شخصیت حقیقی مثل فرد یا افراد خاصی، یا شخصیت حقوقی مثل سازمانی یا موسسه‌ای کتاب یا نرم افزاری را تهیه کرده اند براستفاده کنندگان لازم است. ازاین رو، اگر کسی به عنوان حق التالیف دیگران را از استفاده بدون خریداری منع کرده باشد مانند نوشتن جمله « حق چاپ برای مولف یا ناشر محفوظ است» روی کتاب ،دراین صورت بدون اجازه یا کسب رضایت یا پرداخت حقی ، بنابر احتیاط واجب استفاده از آن جایز نیست.                                                                                                                                               بله استفاده‌ی متعارف جزئی که منعی در کار نیست، مثلا یک مطلبی را از کتاب در پایان‌نامه خودش باذکرماخذ نقل کند ویازیراکس گرفتن چند صفحه که مرسوم و متعارف است و منعی ندارد ، جایزاست؛ولی درغیراین گونه موارد باید از صاحب اثر اجازه بگیرد</a:t>
            </a:r>
            <a: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br>
              <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درضمن توجیهاتی مانند زیادبودن هزینه یاپول ووقت نداشتن ویابالابودن حجم کتاب وامثال اینها مجوز برای ارتکاب خلاف نمی­شود. </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1762788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86634" y="323655"/>
            <a:ext cx="6840761" cy="5032147"/>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س57) آیا کپی گرفتن از کتاب درسی یا جزوات آموزشی آموزشگاه­ها  ونیز کتابهایی که متن آنها در نرم‌افزارها موجود است بدون رضایت دست اندرکاران آنها جایزاست؟                                                                                                                ج) استفاده از آن اثر و کپی کردن آنها درصورتی که منعی از جانب تولید کننده گان وجود نداشته باشد، اشکال ندارد، ولی درصورت منع ویاگذاردن قفل برای آنها، بنابر احتیاط واجب بدون مراعات حق تولید کنندگان یا بدون کسب رضایت آنها جایز نیست که کتاب یا نرم افزار را کپی کنند یا مطالب موجود را در اینترنت و امثال اینها نشر دهند</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p>
        </p:txBody>
      </p:sp>
    </p:spTree>
    <p:extLst>
      <p:ext uri="{BB962C8B-B14F-4D97-AF65-F5344CB8AC3E}">
        <p14:creationId xmlns:p14="http://schemas.microsoft.com/office/powerpoint/2010/main" val="2353197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1286635" y="1268760"/>
            <a:ext cx="7155795" cy="3416320"/>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س58)استفاده از نرم­‌افزارهای خارجی قفل شکسته ،چه حکمی دارد؟ </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اگر دراین مورد قانونی وجود دارد ، رعایت آن قانون لازم است؛ و استفاده از آنها برخلاف ضوابط ومقررات جایز نیست. امادرصورت نبود قانون ویا نبودن منع ازناحیه تولیدکننده آنها ویاشک دراین که منعی بوده یانه ویا قفلی داشته یا نداشته ،استفاده­ اشکال ندارد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2449464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773704"/>
            <a:ext cx="6858000" cy="6084295"/>
          </a:xfrm>
          <a:prstGeom prst="rect">
            <a:avLst/>
          </a:prstGeom>
        </p:spPr>
      </p:pic>
    </p:spTree>
    <p:extLst>
      <p:ext uri="{BB962C8B-B14F-4D97-AF65-F5344CB8AC3E}">
        <p14:creationId xmlns:p14="http://schemas.microsoft.com/office/powerpoint/2010/main" val="4240556000"/>
      </p:ext>
    </p:extLst>
  </p:cSld>
  <p:clrMapOvr>
    <a:masterClrMapping/>
  </p:clrMapOvr>
  <p:transition>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971600" y="323655"/>
            <a:ext cx="7605845" cy="5770811"/>
          </a:xfrm>
          <a:prstGeom prst="rect">
            <a:avLst/>
          </a:prstGeom>
        </p:spPr>
        <p:txBody>
          <a:bodyPr wrap="square">
            <a:spAutoFit/>
          </a:bodyPr>
          <a:lstStyle/>
          <a:p>
            <a:pPr rtl="1"/>
            <a:r>
              <a:rPr lang="en-US" dirty="0"/>
              <a:t> </a:t>
            </a:r>
          </a:p>
          <a:p>
            <a:pPr algn="ctr" rtl="1">
              <a:lnSpc>
                <a:spcPct val="150000"/>
              </a:lnSpc>
            </a:pPr>
            <a:r>
              <a:rPr lang="en-US" dirty="0"/>
              <a:t/>
            </a:r>
            <a:br>
              <a:rPr lang="en-US" dirty="0"/>
            </a:b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7/26</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-حکم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خمس دانشجویان</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س59)آیا به کتب درسی خمس تعلق می­گیرد؟</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ج)کتاب­های درسی مورد نیاز خمس ندارد،وکتب غیردرسی موردنیازنیز متعلق خمس نمی باشدحتی اگر در طول سال فرصت نکند ازآنهاکاملا استفاده نماید و یا یک دوره کتاب است ولی درطول سال از یکی دو جلد بیشتراستفاده نمی کندو یا اصلا یک کتاب مرجع است - مثل لغت­نامه و امثال اینها - و ممکن است به همه مجلدات مراجعه نکرده باشد، به طور کلی اگر موردنیاز باشد، خمس ندارد</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b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93464240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791580" y="188640"/>
            <a:ext cx="7605846" cy="5632311"/>
          </a:xfrm>
          <a:prstGeom prst="rect">
            <a:avLst/>
          </a:prstGeom>
        </p:spPr>
        <p:txBody>
          <a:bodyPr wrap="square">
            <a:spAutoFit/>
          </a:bodyPr>
          <a:lstStyle/>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س60) آیاحقوقی راکه دانشجویان بورس در طول دوران تحصیل دریافت می کنند متعلق خمس است؟</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ج)در مواردی که دوران تحصیل شخص به عنوان کار محسوب می­شود ،وجوهی که ازناحیه دانشگاه دریافت می کنندمتعلق خمس استو اگر اضافه بیاید خمس دارد اما در مواردی که کمک هزینه تحصیلی است یعنی کاری انجام نمی­دهد و شهریه­ای به او می­دهند هر چند تعهد خدمت دارد که بعد از تحصیل استخدام شود و کار به او بسپارند و حقوق بدهند اما الان حقوق نیست فقط یک کمک هزینه تحصیلی است این از نظر حضرت آقا اگر اضافه هم بیاید خمس ندارد چون منفعت کسب نیست و در قبال کار هم نیست</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p>
        </p:txBody>
      </p:sp>
    </p:spTree>
    <p:extLst>
      <p:ext uri="{BB962C8B-B14F-4D97-AF65-F5344CB8AC3E}">
        <p14:creationId xmlns:p14="http://schemas.microsoft.com/office/powerpoint/2010/main" val="367181781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3" name="Rectangle 2"/>
          <p:cNvSpPr/>
          <p:nvPr/>
        </p:nvSpPr>
        <p:spPr>
          <a:xfrm>
            <a:off x="701570" y="1808820"/>
            <a:ext cx="7470830" cy="2862322"/>
          </a:xfrm>
          <a:prstGeom prst="rect">
            <a:avLst/>
          </a:prstGeom>
        </p:spPr>
        <p:txBody>
          <a:bodyPr wrap="square">
            <a:spAutoFit/>
          </a:bodyPr>
          <a:lstStyle/>
          <a:p>
            <a:pPr algn="ctr" rtl="1">
              <a:lnSpc>
                <a:spcPct val="150000"/>
              </a:lnSpc>
            </a:pP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7/27</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-آموزش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اجباری</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 61) آيا مي‌توان افراد بي‌تفاوت را در سازمان مجبور به فراگيري معارف دين و احكام </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و</a:t>
            </a: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دیگر موضوعات</a:t>
            </a: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نمود؟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 فراگيري آموزش‌هاي معارف و احكام اسلامي مطابق برنامه آموزشي بر همه افراد واجب و تخلف از آن جايز نيست. </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262608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4182"/>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5400"/>
              </a:lnSpc>
              <a:defRPr/>
            </a:pPr>
            <a:endParaRPr lang="en-US" sz="28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
        <p:nvSpPr>
          <p:cNvPr id="2" name="Rectangle 1"/>
          <p:cNvSpPr/>
          <p:nvPr/>
        </p:nvSpPr>
        <p:spPr>
          <a:xfrm>
            <a:off x="1106615" y="716335"/>
            <a:ext cx="7515836" cy="4524315"/>
          </a:xfrm>
          <a:prstGeom prst="rect">
            <a:avLst/>
          </a:prstGeom>
        </p:spPr>
        <p:txBody>
          <a:bodyPr wrap="square">
            <a:spAutoFit/>
          </a:bodyPr>
          <a:lstStyle/>
          <a:p>
            <a:pPr algn="ctr" rtl="1">
              <a:lnSpc>
                <a:spcPct val="20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28/7-اشتباه گویی احکام</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20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س)اگر مربي مسئله شرعي را اشتباه جواب داده باشد و زماني متوجه شود كه نيروهاي آموزشي ترخيص يا منتقل شده اند چه وظيفه اي دارد؟                                                                                                                       ج)اگر دسترسي به آنها دارد ولو با تلفن و يا هر وسيله ديگر، بايد اشتباه را برطرف كند.                                          </a:t>
            </a:r>
            <a:endPar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200000"/>
              </a:lnSpc>
            </a:pPr>
            <a:r>
              <a:rPr lang="ar-SA"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(مستفاد از رساله حضرت امام(ره)، مسئله 13)</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395550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606550"/>
            <a:ext cx="8229600" cy="1143000"/>
          </a:xfrm>
        </p:spPr>
        <p:txBody>
          <a:bodyPr>
            <a:noAutofit/>
            <a:scene3d>
              <a:camera prst="orthographicFront"/>
              <a:lightRig rig="threePt" dir="t"/>
            </a:scene3d>
            <a:sp3d extrusionH="57150">
              <a:bevelT w="38100" h="38100"/>
            </a:sp3d>
          </a:bodyPr>
          <a:lstStyle/>
          <a:p>
            <a:r>
              <a:rPr lang="fa-IR" sz="16600" b="1" dirty="0" smtClean="0">
                <a:solidFill>
                  <a:srgbClr val="FF0000"/>
                </a:solidFill>
                <a:latin typeface="IranNastaliq" pitchFamily="18" charset="0"/>
                <a:cs typeface="IranNastaliq" pitchFamily="18" charset="0"/>
              </a:rPr>
              <a:t>خسته نباشید</a:t>
            </a:r>
            <a:endParaRPr lang="en-US" sz="16600" b="1" dirty="0">
              <a:solidFill>
                <a:srgbClr val="FF0000"/>
              </a:solidFill>
              <a:latin typeface="IranNastaliq" pitchFamily="18" charset="0"/>
              <a:cs typeface="IranNastaliq" pitchFamily="18" charset="0"/>
            </a:endParaRPr>
          </a:p>
        </p:txBody>
      </p:sp>
      <p:pic>
        <p:nvPicPr>
          <p:cNvPr id="3" name="Picture 3" descr="D:\aks\Photo Pack\Flower Wallpapers 2\Full HD Flowers Wallpaper (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187276">
            <a:off x="59263" y="4603231"/>
            <a:ext cx="4008328" cy="2286000"/>
          </a:xfrm>
          <a:prstGeom prst="rect">
            <a:avLst/>
          </a:prstGeom>
          <a:noFill/>
          <a:ln w="9525">
            <a:noFill/>
            <a:miter lim="800000"/>
            <a:headEnd/>
            <a:tailEnd/>
          </a:ln>
        </p:spPr>
      </p:pic>
      <p:pic>
        <p:nvPicPr>
          <p:cNvPr id="4" name="Picture 3" descr="D:\aks\Photo Pack\Flower Wallpapers 2\Full HD Flowers Wallpaper (2).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57838" y="0"/>
            <a:ext cx="3657600" cy="2286000"/>
          </a:xfrm>
          <a:prstGeom prst="rect">
            <a:avLst/>
          </a:prstGeom>
          <a:noFill/>
          <a:ln w="9525">
            <a:noFill/>
            <a:miter lim="800000"/>
            <a:headEnd/>
            <a:tailEnd/>
          </a:ln>
        </p:spPr>
      </p:pic>
    </p:spTree>
    <p:extLst>
      <p:ext uri="{BB962C8B-B14F-4D97-AF65-F5344CB8AC3E}">
        <p14:creationId xmlns:p14="http://schemas.microsoft.com/office/powerpoint/2010/main" val="398300820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HAMENEI"/>
          <p:cNvPicPr>
            <a:picLocks noGrp="1" noChangeAspect="1" noChangeArrowheads="1"/>
          </p:cNvPicPr>
          <p:nvPr>
            <p:ph idx="1"/>
          </p:nvPr>
        </p:nvPicPr>
        <p:blipFill>
          <a:blip r:embed="rId2" cstate="print"/>
          <a:srcRect/>
          <a:stretch>
            <a:fillRect/>
          </a:stretch>
        </p:blipFill>
        <p:spPr bwMode="auto">
          <a:xfrm>
            <a:off x="2057400" y="153798"/>
            <a:ext cx="5003800" cy="5972366"/>
          </a:xfrm>
          <a:prstGeom prst="rect">
            <a:avLst/>
          </a:prstGeom>
          <a:noFill/>
          <a:ln w="9525">
            <a:noFill/>
            <a:miter lim="800000"/>
            <a:headEnd/>
            <a:tailEnd/>
          </a:ln>
        </p:spPr>
      </p:pic>
    </p:spTree>
    <p:extLst>
      <p:ext uri="{BB962C8B-B14F-4D97-AF65-F5344CB8AC3E}">
        <p14:creationId xmlns:p14="http://schemas.microsoft.com/office/powerpoint/2010/main" val="359004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570" y="1310009"/>
            <a:ext cx="6578600" cy="4154984"/>
          </a:xfrm>
          <a:prstGeom prst="rect">
            <a:avLst/>
          </a:prstGeom>
        </p:spPr>
        <p:txBody>
          <a:bodyPr wrap="square">
            <a:spAutoFit/>
          </a:bodyPr>
          <a:lstStyle/>
          <a:p>
            <a:pPr algn="r"/>
            <a:r>
              <a:rPr lang="en-US"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 </a:t>
            </a:r>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تعجیل</a:t>
            </a:r>
            <a:r>
              <a:rPr lang="fa-IR" sz="8800" dirty="0" smtClean="0">
                <a:latin typeface="IranNastaliq" pitchFamily="18" charset="0"/>
                <a:cs typeface="IranNastaliq" pitchFamily="18" charset="0"/>
              </a:rPr>
              <a:t> </a:t>
            </a:r>
          </a:p>
          <a:p>
            <a:r>
              <a:rPr lang="fa-IR" sz="8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IranNastaliq" pitchFamily="18" charset="0"/>
                <a:cs typeface="IranNastaliq" pitchFamily="18" charset="0"/>
              </a:rPr>
              <a:t>درفرج امام زمان ارواحنا له الفداء </a:t>
            </a:r>
          </a:p>
          <a:p>
            <a:r>
              <a:rPr lang="fa-IR" sz="8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IranNastaliq" pitchFamily="18" charset="0"/>
              </a:rPr>
              <a:t>صلوات</a:t>
            </a:r>
            <a:r>
              <a:rPr lang="fa-IR" sz="8800" dirty="0" smtClean="0">
                <a:latin typeface="IranNastaliq" pitchFamily="18" charset="0"/>
                <a:cs typeface="IranNastaliq" pitchFamily="18" charset="0"/>
              </a:rPr>
              <a:t> </a:t>
            </a:r>
            <a:endParaRPr lang="fa-IR" sz="8800" dirty="0"/>
          </a:p>
        </p:txBody>
      </p:sp>
    </p:spTree>
    <p:extLst>
      <p:ext uri="{BB962C8B-B14F-4D97-AF65-F5344CB8AC3E}">
        <p14:creationId xmlns:p14="http://schemas.microsoft.com/office/powerpoint/2010/main" val="268538666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18710"/>
            <a:ext cx="8883650" cy="47625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spcBef>
                <a:spcPct val="20000"/>
              </a:spcBef>
            </a:pP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تهیه وتنظیم:</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معاونت انطباق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دفترتاییدشرعی ضوابط وبرنامه ها</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سپاه پاسداران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محمدحسین منتظری </a:t>
            </a:r>
            <a:b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br>
            <a:r>
              <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rPr>
              <a:t>آبان ماه 1399</a:t>
            </a:r>
            <a:endParaRPr lang="fa-IR"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mn-lt"/>
              <a:ea typeface="+mn-ea"/>
              <a:cs typeface="B Nazanin" pitchFamily="2" charset="-78"/>
            </a:endParaRPr>
          </a:p>
        </p:txBody>
      </p:sp>
    </p:spTree>
    <p:extLst>
      <p:ext uri="{BB962C8B-B14F-4D97-AF65-F5344CB8AC3E}">
        <p14:creationId xmlns:p14="http://schemas.microsoft.com/office/powerpoint/2010/main" val="292107895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515" y="1043735"/>
            <a:ext cx="8820979" cy="5032147"/>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2/7- کوتاهی دریادگیری                                                                                                                               </a:t>
            </a: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 2) سستي و تنبلي در تحصيل علم و تلف كردن وقت چه حكمي دارد؟                                                                    ج. تضييع وقت به بطالت و بيكاري داراي اشكال است و دانشجو تا وقتي كه از مزاياي مخصوص دانشجويي استفاده مي كند بايد از برنامه هاي درسي مخصوص دانشجويان متابعت كند و الا استفاده از آن مزايا از قبيل شهريه و كمك هزينه و غيره براي او جايز نيست.</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س3)قصور در يادگيري و آموزش مرتبط با شغل چه حكمي دارد؟                                                                          ج)در صورتي كه عدم توجه به يادگيري و آموزش موجب تضعيف در انجام امور شود، جايز نيست.</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8680412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6555" y="260350"/>
            <a:ext cx="8190909"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150000"/>
              </a:lnSpc>
              <a:defRPr/>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3/7-بی نظمی درحضورسرکلاس</a:t>
            </a:r>
          </a:p>
          <a:p>
            <a:pPr algn="ctr">
              <a:lnSpc>
                <a:spcPct val="150000"/>
              </a:lnSpc>
              <a:defRPr/>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س4)حکم دانشجویانی که سرکلاس حاضرنمیشوندوموجب تعطیلی کلاس می شوندچیست؟</a:t>
            </a:r>
          </a:p>
          <a:p>
            <a:pPr algn="ctr">
              <a:lnSpc>
                <a:spcPct val="150000"/>
              </a:lnSpc>
              <a:defRPr/>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ج) این  یک جور حق¬‌الناس است و باید رضایت آنها را که حضورپیداکرده ولی به لحاظ به حدنصاب نرسیدن کلاس ،درس تعطیل شده است را جلب نمایند. ودرصورتی که عدم حضوردرکلاس برخلاف ضوابط ومقررات مربوطه باشد،تخلف نموده و افراد مجاز نیستند بدون گرفتن اجازه غیبت نمایند.</a:t>
            </a:r>
          </a:p>
          <a:p>
            <a:pPr algn="ctr">
              <a:lnSpc>
                <a:spcPct val="150000"/>
              </a:lnSpc>
              <a:defRPr/>
            </a:pPr>
            <a:endPar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endParaRPr>
          </a:p>
          <a:p>
            <a:pPr algn="ctr">
              <a:lnSpc>
                <a:spcPct val="150000"/>
              </a:lnSpc>
              <a:defRPr/>
            </a:pPr>
            <a:r>
              <a:rPr lang="fa-I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Nazanin" pitchFamily="2" charset="-78"/>
              </a:rPr>
              <a:t> س5)دير حاضر شدن معلم و مربي سر كلاس چه حكمي دارد. (حق الناس است)                                                                                       ج:دير حاضر شدن معلم سر كلاس، مانند دير حاضر شدن كارمند در محل كار جايز نيست و در صورت تأخير بايد طبق مقررات جبران نمايد.</a:t>
            </a:r>
          </a:p>
        </p:txBody>
      </p:sp>
    </p:spTree>
    <p:extLst>
      <p:ext uri="{BB962C8B-B14F-4D97-AF65-F5344CB8AC3E}">
        <p14:creationId xmlns:p14="http://schemas.microsoft.com/office/powerpoint/2010/main" val="3167028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836585" y="786335"/>
            <a:ext cx="8100899"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س6)آوردن وقت اضافي در پايان درس كه بچه ها خسته شده اند و استراحت كردن آنها سر كلاس چه حكمي دارد؟ </a:t>
            </a:r>
            <a:endPar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ج)حضور </a:t>
            </a: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در كلاس در تمام وقت مقرر لازم است و در صورت مذكور اگر استراحت در كلاس اختلال در برنامه ايجاد نكند اشكال ندارد</a:t>
            </a:r>
            <a:r>
              <a:rPr lang="fa-IR" sz="20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p>
          <a:p>
            <a:pPr algn="ctr" rtl="1">
              <a:lnSpc>
                <a:spcPct val="150000"/>
              </a:lnSpc>
            </a:pP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a:p>
            <a:pPr algn="ctr" rtl="1">
              <a:lnSpc>
                <a:spcPct val="150000"/>
              </a:lnSpc>
            </a:pPr>
            <a:r>
              <a:rPr lang="fa-IR"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س7)  درکلاسی که استاد (بدليل عدم حدنصاب كلاس )بدون تدريس كردن در محل مي نشيند و سپس مطالب را بصورت فشرده و در فرصت باقيمانده تدريس مي كند، حكم حق التدریس کامل که دریافت می کند چيست؟                                                                                                                                                                                 ج)اگر استادبه وظيفه خود عمل كرده و اوّل وقت در كلاس حاضر شده، و تأخير تشكيل كلاس بعلت كوتاهي ديگران باشد  دريافت وجه كامل پرداختي ، اشكال ندارد.</a:t>
            </a:r>
            <a:endParaRPr lang="en-US" sz="20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36049296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fltVal val="0"/>
                                          </p:val>
                                        </p:tav>
                                        <p:tav tm="100000">
                                          <p:val>
                                            <p:strVal val="#ppt_w"/>
                                          </p:val>
                                        </p:tav>
                                      </p:tavLst>
                                    </p:anim>
                                    <p:anim calcmode="lin" valueType="num">
                                      <p:cBhvr>
                                        <p:cTn id="8" dur="1000" fill="hold"/>
                                        <p:tgtEl>
                                          <p:spTgt spid="51201"/>
                                        </p:tgtEl>
                                        <p:attrNameLst>
                                          <p:attrName>ppt_h</p:attrName>
                                        </p:attrNameLst>
                                      </p:cBhvr>
                                      <p:tavLst>
                                        <p:tav tm="0">
                                          <p:val>
                                            <p:fltVal val="0"/>
                                          </p:val>
                                        </p:tav>
                                        <p:tav tm="100000">
                                          <p:val>
                                            <p:strVal val="#ppt_h"/>
                                          </p:val>
                                        </p:tav>
                                      </p:tavLst>
                                    </p:anim>
                                    <p:anim calcmode="lin" valueType="num">
                                      <p:cBhvr>
                                        <p:cTn id="9" dur="1000" fill="hold"/>
                                        <p:tgtEl>
                                          <p:spTgt spid="51201"/>
                                        </p:tgtEl>
                                        <p:attrNameLst>
                                          <p:attrName>style.rotation</p:attrName>
                                        </p:attrNameLst>
                                      </p:cBhvr>
                                      <p:tavLst>
                                        <p:tav tm="0">
                                          <p:val>
                                            <p:fltVal val="90"/>
                                          </p:val>
                                        </p:tav>
                                        <p:tav tm="100000">
                                          <p:val>
                                            <p:fltVal val="0"/>
                                          </p:val>
                                        </p:tav>
                                      </p:tavLst>
                                    </p:anim>
                                    <p:animEffect transition="in" filter="fade">
                                      <p:cBhvr>
                                        <p:cTn id="10" dur="1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555" y="2798930"/>
            <a:ext cx="8229600" cy="14097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س8)زمانی که استاد سر کلاس می‌آید تا درس را شروع کند، قبل از آن حضور و غیاب می­کند، حکم کسانی که حاضری رامی زنندولی ازکلاس خارج میشوندویادقایقی حضوردارندوبعدکلاس راترک می کنندچیست؟</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ج)قطعا کار خلافی است زیرابرخلاف مقررات مراکزآمو.زشی ویادانشگاه است. وعلاوه این یک دروغ عملی است؛ حرام و گناه است</a:t>
            </a: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a:t>
            </a:r>
            <a:b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fa-IR" sz="2400" b="1" dirty="0" smtClean="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t>
            </a:r>
            <a: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
            </a:r>
            <a:br>
              <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rPr>
              <a:t>س 9) برخي از استادان در كلاس درس حضور مدام نداشته يا با تأخير مراجعه كرده، ولي حق‌التدريس كامل دريافت مي‌نمايند، اين موضوع چه حكمي دارد؟                                                                                                           ج)در فرض سؤال آن مقدار كه دركلاس درس حضور نداشته و يا با تأخير غير‌متعارف به كلاس مي‌روند، استحقاق اجرت ندارند و چنانچه درقبال‌آن حقوق دريافت كرده‌اند بايد به بيت‌المال برگردانند.</a:t>
            </a:r>
            <a:endParaRPr lang="en-US"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2446718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8628</TotalTime>
  <Words>3722</Words>
  <Application>Microsoft Office PowerPoint</Application>
  <PresentationFormat>On-screen Show (4:3)</PresentationFormat>
  <Paragraphs>181</Paragraphs>
  <Slides>57</Slides>
  <Notes>54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57</vt:i4>
      </vt:variant>
    </vt:vector>
  </HeadingPairs>
  <TitlesOfParts>
    <vt:vector size="64" baseType="lpstr">
      <vt:lpstr>Arial</vt:lpstr>
      <vt:lpstr>B Nazanin</vt:lpstr>
      <vt:lpstr>Calibri</vt:lpstr>
      <vt:lpstr>IranNastaliq</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س8)زمانی که استاد سر کلاس می‌آید تا درس را شروع کند، قبل از آن حضور و غیاب می­کند، حکم کسانی که حاضری رامی زنندولی ازکلاس خارج میشوندویادقایقی حضوردارندوبعدکلاس راترک می کنندچیست؟ ج)قطعا کار خلافی است زیرابرخلاف مقررات مراکزآمو.زشی ویادانشگاه است. وعلاوه این یک دروغ عملی است؛ حرام و گناه است.   س 9) برخي از استادان در كلاس درس حضور مدام نداشته يا با تأخير مراجعه كرده، ولي حق‌التدريس كامل دريافت مي‌نمايند، اين موضوع چه حكمي دارد؟                                                                                                           ج)در فرض سؤال آن مقدار كه دركلاس درس حضور نداشته و يا با تأخير غير‌متعارف به كلاس مي‌روند، استحقاق اجرت ندارند و چنانچه درقبال‌آن حقوق دريافت كرده‌اند بايد به بيت‌المال برگردانند.</vt:lpstr>
      <vt:lpstr>س10) چنانچه برخى از اساتيد، به طور مداوم در كلاس درس حضور نداشته يا با تأخير مراجعه نمايند، دريافت حق التدريس به صورت كامل توسط اين اساتيد چه حكمى دارد؟                                                                             ج) دريافت حق التدريس در برابر ساعاتى كه تدريس نشده است، جايز نيست.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س23)اگر مركز آموزشي در سازمان نتواند افراد صلاحيت‌داري را مطابق با اصول سازماني تربيت كند، وظيفة كارمندان، مسئولان و مربيان آن چيست؟                                                                                                                    ج) در فرض سؤال چنانچه مسئولان، كارمندان و مربيان آن مركز وظايف و مسئوليت‌هاي سازماني خود را انجام داده باشند، بري‌الذمه شده و تكليفي ندارند؛ البته موظف‌اند علل و عوامل عدم موفقيت مركز در تربيت فراگيران را بررسي كرده و براي دوره‌هاي بعدي آسيب‌شناسي نمايند و نظر تخصصي خود را به ردة مافوق منعكس كنند.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خسته نباشید</vt:lpstr>
      <vt:lpstr>PowerPoint Presentation</vt:lpstr>
      <vt:lpstr>PowerPoint Presentation</vt:lpstr>
      <vt:lpstr>تهیه وتنظیم: معاونت انطباق  دفترتاییدشرعی ضوابط وبرنامه ها سپاه پاسداران  محمدحسین منتظری  آبان ماه 1399</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880</cp:revision>
  <dcterms:created xsi:type="dcterms:W3CDTF">2010-12-13T04:41:37Z</dcterms:created>
  <dcterms:modified xsi:type="dcterms:W3CDTF">2021-10-18T04:16:36Z</dcterms:modified>
</cp:coreProperties>
</file>